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73" r:id="rId13"/>
    <p:sldId id="268" r:id="rId14"/>
    <p:sldId id="267" r:id="rId15"/>
    <p:sldId id="269" r:id="rId16"/>
    <p:sldId id="270" r:id="rId17"/>
    <p:sldId id="271" r:id="rId18"/>
    <p:sldId id="272" r:id="rId19"/>
    <p:sldId id="274" r:id="rId20"/>
    <p:sldId id="278" r:id="rId21"/>
    <p:sldId id="277" r:id="rId22"/>
    <p:sldId id="279" r:id="rId23"/>
    <p:sldId id="280" r:id="rId24"/>
    <p:sldId id="281" r:id="rId25"/>
    <p:sldId id="283" r:id="rId26"/>
    <p:sldId id="284" r:id="rId27"/>
    <p:sldId id="282" r:id="rId28"/>
    <p:sldId id="285" r:id="rId29"/>
    <p:sldId id="286" r:id="rId30"/>
    <p:sldId id="287" r:id="rId31"/>
    <p:sldId id="288" r:id="rId32"/>
    <p:sldId id="289" r:id="rId33"/>
    <p:sldId id="293" r:id="rId34"/>
    <p:sldId id="294" r:id="rId35"/>
    <p:sldId id="290" r:id="rId36"/>
    <p:sldId id="291" r:id="rId37"/>
    <p:sldId id="292" r:id="rId38"/>
    <p:sldId id="295" r:id="rId39"/>
    <p:sldId id="296" r:id="rId40"/>
    <p:sldId id="297" r:id="rId41"/>
    <p:sldId id="304" r:id="rId42"/>
    <p:sldId id="298" r:id="rId43"/>
    <p:sldId id="299" r:id="rId44"/>
    <p:sldId id="300" r:id="rId45"/>
    <p:sldId id="301" r:id="rId46"/>
    <p:sldId id="305" r:id="rId47"/>
    <p:sldId id="30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0956" autoAdjust="0"/>
    <p:restoredTop sz="94660"/>
  </p:normalViewPr>
  <p:slideViewPr>
    <p:cSldViewPr snapToGrid="0">
      <p:cViewPr varScale="1">
        <p:scale>
          <a:sx n="101" d="100"/>
          <a:sy n="101" d="100"/>
        </p:scale>
        <p:origin x="138" y="204"/>
      </p:cViewPr>
      <p:guideLst/>
    </p:cSldViewPr>
  </p:slideViewPr>
  <p:notesTextViewPr>
    <p:cViewPr>
      <p:scale>
        <a:sx n="1" d="1"/>
        <a:sy n="1" d="1"/>
      </p:scale>
      <p:origin x="0" y="0"/>
    </p:cViewPr>
  </p:notesTextViewPr>
  <p:sorterViewPr>
    <p:cViewPr>
      <p:scale>
        <a:sx n="100" d="100"/>
        <a:sy n="100" d="100"/>
      </p:scale>
      <p:origin x="0" y="-14976"/>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1BABC-6115-48D6-9972-6AD1D9F1A134}"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B5838-E2AD-4B14-8734-D8EEE67B5F06}" type="slidenum">
              <a:rPr lang="en-US" smtClean="0"/>
              <a:t>‹#›</a:t>
            </a:fld>
            <a:endParaRPr lang="en-US"/>
          </a:p>
        </p:txBody>
      </p:sp>
    </p:spTree>
    <p:extLst>
      <p:ext uri="{BB962C8B-B14F-4D97-AF65-F5344CB8AC3E}">
        <p14:creationId xmlns:p14="http://schemas.microsoft.com/office/powerpoint/2010/main" val="5304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1</a:t>
            </a:fld>
            <a:endParaRPr lang="en-US"/>
          </a:p>
        </p:txBody>
      </p:sp>
    </p:spTree>
    <p:extLst>
      <p:ext uri="{BB962C8B-B14F-4D97-AF65-F5344CB8AC3E}">
        <p14:creationId xmlns:p14="http://schemas.microsoft.com/office/powerpoint/2010/main" val="11840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10</a:t>
            </a:fld>
            <a:endParaRPr lang="en-US"/>
          </a:p>
        </p:txBody>
      </p:sp>
    </p:spTree>
    <p:extLst>
      <p:ext uri="{BB962C8B-B14F-4D97-AF65-F5344CB8AC3E}">
        <p14:creationId xmlns:p14="http://schemas.microsoft.com/office/powerpoint/2010/main" val="772988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11</a:t>
            </a:fld>
            <a:endParaRPr lang="en-US"/>
          </a:p>
        </p:txBody>
      </p:sp>
    </p:spTree>
    <p:extLst>
      <p:ext uri="{BB962C8B-B14F-4D97-AF65-F5344CB8AC3E}">
        <p14:creationId xmlns:p14="http://schemas.microsoft.com/office/powerpoint/2010/main" val="152789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solidFill>
            <a:srgbClr val="FFFFFF"/>
          </a:solidFill>
          <a:ln/>
        </p:spPr>
      </p:sp>
      <p:sp>
        <p:nvSpPr>
          <p:cNvPr id="5632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r>
              <a:rPr lang="en-US" altLang="en-US" sz="1100" b="1" u="sng" dirty="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Full score </a:t>
            </a:r>
            <a:endParaRPr lang="en-US" altLang="en-US" sz="1100" b="1" dirty="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r>
              <a:rPr lang="en-US" altLang="en-US" sz="1100" dirty="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A score in which all the parts for voices and instruments are included. Each part has its own line of music and all the lines are in vertical alignment, so that the parts may be read simultaneously. This would be the version of the printed music used by a conductor.</a:t>
            </a:r>
          </a:p>
          <a:p>
            <a:pPr eaLnBrk="1" hangingPunct="1"/>
            <a:endParaRPr lang="en-US" altLang="en-US" sz="1100" dirty="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r>
              <a:rPr lang="en-US" altLang="en-US" sz="1100" b="1" u="sng" dirty="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Miniature or study score </a:t>
            </a:r>
            <a:endParaRPr lang="en-US" altLang="en-US" sz="1100" b="1" dirty="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r>
              <a:rPr lang="en-US" altLang="en-US" sz="1100" dirty="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A full score, but usually smaller in size or print, intended for study, not for use in performance.</a:t>
            </a:r>
          </a:p>
          <a:p>
            <a:pPr eaLnBrk="1" hangingPunct="1"/>
            <a:endParaRPr lang="en-US" altLang="en-US" sz="1100" dirty="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spcBef>
                <a:spcPts val="3200"/>
              </a:spcBef>
            </a:pPr>
            <a:endParaRPr lang="en-US" altLang="en-US" sz="1100" dirty="0" smtClean="0">
              <a:solidFill>
                <a:srgbClr val="000000"/>
              </a:solidFill>
              <a:latin typeface="Helvetica Neue" pitchFamily="-106" charset="0"/>
              <a:ea typeface="ＭＳ Ｐゴシック" panose="020B0600070205080204" pitchFamily="34" charset="-128"/>
              <a:sym typeface="Helvetica Neue" pitchFamily="-106" charset="0"/>
            </a:endParaRPr>
          </a:p>
        </p:txBody>
      </p:sp>
      <p:sp>
        <p:nvSpPr>
          <p:cNvPr id="56324"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smtClean="0">
              <a:ln>
                <a:noFill/>
              </a:ln>
              <a:solidFill>
                <a:srgbClr val="4A7594"/>
              </a:solidFill>
              <a:effectLst/>
              <a:uLnTx/>
              <a:uFillTx/>
              <a:latin typeface="Helvetica Neue Bold Condensed" pitchFamily="-106" charset="0"/>
              <a:ea typeface="华文黑体" pitchFamily="-106" charset="-120"/>
              <a:cs typeface="+mn-cs"/>
              <a:sym typeface="Helvetica Neue Bold Condensed" pitchFamily="-106" charset="0"/>
            </a:endParaRPr>
          </a:p>
        </p:txBody>
      </p:sp>
    </p:spTree>
    <p:extLst>
      <p:ext uri="{BB962C8B-B14F-4D97-AF65-F5344CB8AC3E}">
        <p14:creationId xmlns:p14="http://schemas.microsoft.com/office/powerpoint/2010/main" val="251677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solidFill>
            <a:srgbClr val="FFFFFF"/>
          </a:solidFill>
          <a:ln/>
        </p:spPr>
      </p:sp>
      <p:sp>
        <p:nvSpPr>
          <p:cNvPr id="5837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u="sng"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Part </a:t>
            </a:r>
            <a:endParaRPr lang="en-US" altLang="en-US" sz="1100" b="1"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r>
              <a:rPr lang="en-US" altLang="en-US" sz="110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The music notation for just one instrument or voice. </a:t>
            </a:r>
            <a:r>
              <a:rPr lang="en-US" altLang="en-US" sz="1100" b="1"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Search keyword “part” or “parts.”</a:t>
            </a:r>
          </a:p>
        </p:txBody>
      </p:sp>
      <p:sp>
        <p:nvSpPr>
          <p:cNvPr id="58372"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smtClean="0">
              <a:ln>
                <a:noFill/>
              </a:ln>
              <a:solidFill>
                <a:srgbClr val="4A7594"/>
              </a:solidFill>
              <a:effectLst/>
              <a:uLnTx/>
              <a:uFillTx/>
              <a:latin typeface="Helvetica Neue Bold Condensed" pitchFamily="-106" charset="0"/>
              <a:ea typeface="华文黑体" pitchFamily="-106" charset="-120"/>
              <a:cs typeface="+mn-cs"/>
              <a:sym typeface="Helvetica Neue Bold Condensed" pitchFamily="-106" charset="0"/>
            </a:endParaRPr>
          </a:p>
        </p:txBody>
      </p:sp>
    </p:spTree>
    <p:extLst>
      <p:ext uri="{BB962C8B-B14F-4D97-AF65-F5344CB8AC3E}">
        <p14:creationId xmlns:p14="http://schemas.microsoft.com/office/powerpoint/2010/main" val="308548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a:solidFill>
            <a:srgbClr val="FFFFFF"/>
          </a:solidFill>
          <a:ln/>
        </p:spPr>
      </p:sp>
      <p:sp>
        <p:nvSpPr>
          <p:cNvPr id="6041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u="sng"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Choral score </a:t>
            </a:r>
            <a:endParaRPr lang="en-US" altLang="en-US" sz="1100" b="1"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r>
              <a:rPr lang="en-US" altLang="en-US" sz="110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Voice parts on top. If the music includes instrumental accompaniment, a keyboard part (piano or organ usually) will appear directly below the voice parts in vertical alignment.  Used for oratorios, cantatas, choral anthems, etc.</a:t>
            </a:r>
          </a:p>
          <a:p>
            <a:pPr eaLnBrk="1" hangingPunct="1">
              <a:spcBef>
                <a:spcPts val="3200"/>
              </a:spcBef>
            </a:pPr>
            <a:endParaRPr lang="en-US" altLang="en-US" sz="1100" smtClean="0">
              <a:solidFill>
                <a:srgbClr val="000000"/>
              </a:solidFill>
              <a:latin typeface="Helvetica Neue" pitchFamily="-106" charset="0"/>
              <a:ea typeface="ＭＳ Ｐゴシック" panose="020B0600070205080204" pitchFamily="34" charset="-128"/>
              <a:sym typeface="Helvetica Neue" pitchFamily="-106" charset="0"/>
            </a:endParaRPr>
          </a:p>
        </p:txBody>
      </p:sp>
      <p:sp>
        <p:nvSpPr>
          <p:cNvPr id="60420"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smtClean="0">
              <a:ln>
                <a:noFill/>
              </a:ln>
              <a:solidFill>
                <a:srgbClr val="4A7594"/>
              </a:solidFill>
              <a:effectLst/>
              <a:uLnTx/>
              <a:uFillTx/>
              <a:latin typeface="Helvetica Neue Bold Condensed" pitchFamily="-106" charset="0"/>
              <a:ea typeface="华文黑体" pitchFamily="-106" charset="-120"/>
              <a:cs typeface="+mn-cs"/>
              <a:sym typeface="Helvetica Neue Bold Condensed" pitchFamily="-106" charset="0"/>
            </a:endParaRPr>
          </a:p>
        </p:txBody>
      </p:sp>
    </p:spTree>
    <p:extLst>
      <p:ext uri="{BB962C8B-B14F-4D97-AF65-F5344CB8AC3E}">
        <p14:creationId xmlns:p14="http://schemas.microsoft.com/office/powerpoint/2010/main" val="348293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solidFill>
            <a:srgbClr val="FFFFFF"/>
          </a:solidFill>
          <a:ln/>
        </p:spPr>
      </p:sp>
      <p:sp>
        <p:nvSpPr>
          <p:cNvPr id="624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u="sng"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Piano-vocal score / vocal score </a:t>
            </a:r>
            <a:endParaRPr lang="en-US" altLang="en-US" sz="1100" b="1"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r>
              <a:rPr lang="en-US" altLang="en-US" sz="110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Vocal line on top, with piano part directly below in vertical alignment. Piano part is an arrangement or reduction of the original orchestral/instrumental parts. Frequently used by singers to learn or rehearse songs from operas and musicals. </a:t>
            </a:r>
            <a:r>
              <a:rPr lang="en-US" altLang="en-US" sz="1100" b="1"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Search keyword “vocal score.” </a:t>
            </a:r>
          </a:p>
        </p:txBody>
      </p:sp>
      <p:sp>
        <p:nvSpPr>
          <p:cNvPr id="62468"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smtClean="0">
              <a:ln>
                <a:noFill/>
              </a:ln>
              <a:solidFill>
                <a:srgbClr val="4A7594"/>
              </a:solidFill>
              <a:effectLst/>
              <a:uLnTx/>
              <a:uFillTx/>
              <a:latin typeface="Helvetica Neue Bold Condensed" pitchFamily="-106" charset="0"/>
              <a:ea typeface="华文黑体" pitchFamily="-106" charset="-120"/>
              <a:cs typeface="+mn-cs"/>
              <a:sym typeface="Helvetica Neue Bold Condensed" pitchFamily="-106" charset="0"/>
            </a:endParaRPr>
          </a:p>
        </p:txBody>
      </p:sp>
    </p:spTree>
    <p:extLst>
      <p:ext uri="{BB962C8B-B14F-4D97-AF65-F5344CB8AC3E}">
        <p14:creationId xmlns:p14="http://schemas.microsoft.com/office/powerpoint/2010/main" val="3637130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solidFill>
            <a:srgbClr val="FFFFFF"/>
          </a:solidFill>
          <a:ln/>
        </p:spPr>
      </p:sp>
      <p:sp>
        <p:nvSpPr>
          <p:cNvPr id="6451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r>
              <a:rPr lang="en-US" altLang="en-US" sz="1100" b="1" u="sng"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Sheet Music</a:t>
            </a:r>
            <a:endParaRPr lang="en-US" altLang="en-US" sz="1100" b="1"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r>
              <a:rPr lang="en-US" altLang="en-US" sz="110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Vocal line on top, with piano part underneath. Often includes chord symbols above the vocal line for guitar, ukulele, etc.</a:t>
            </a:r>
          </a:p>
          <a:p>
            <a:pPr eaLnBrk="1" hangingPunct="1">
              <a:spcBef>
                <a:spcPts val="3200"/>
              </a:spcBef>
            </a:pPr>
            <a:endParaRPr lang="en-US" altLang="en-US" sz="1100" smtClean="0">
              <a:solidFill>
                <a:srgbClr val="000000"/>
              </a:solidFill>
              <a:latin typeface="Helvetica Neue" pitchFamily="-106" charset="0"/>
              <a:ea typeface="ＭＳ Ｐゴシック" panose="020B0600070205080204" pitchFamily="34" charset="-128"/>
              <a:sym typeface="Helvetica Neue" pitchFamily="-106" charset="0"/>
            </a:endParaRPr>
          </a:p>
        </p:txBody>
      </p:sp>
      <p:sp>
        <p:nvSpPr>
          <p:cNvPr id="64516"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smtClean="0">
              <a:ln>
                <a:noFill/>
              </a:ln>
              <a:solidFill>
                <a:srgbClr val="4A7594"/>
              </a:solidFill>
              <a:effectLst/>
              <a:uLnTx/>
              <a:uFillTx/>
              <a:latin typeface="Helvetica Neue Bold Condensed" pitchFamily="-106" charset="0"/>
              <a:ea typeface="华文黑体" pitchFamily="-106" charset="-120"/>
              <a:cs typeface="+mn-cs"/>
              <a:sym typeface="Helvetica Neue Bold Condensed" pitchFamily="-106" charset="0"/>
            </a:endParaRPr>
          </a:p>
        </p:txBody>
      </p:sp>
    </p:spTree>
    <p:extLst>
      <p:ext uri="{BB962C8B-B14F-4D97-AF65-F5344CB8AC3E}">
        <p14:creationId xmlns:p14="http://schemas.microsoft.com/office/powerpoint/2010/main" val="3672409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solidFill>
            <a:srgbClr val="FFFFFF"/>
          </a:solidFill>
          <a:ln/>
        </p:spPr>
      </p:sp>
      <p:sp>
        <p:nvSpPr>
          <p:cNvPr id="665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r>
              <a:rPr lang="en-US" altLang="en-US" sz="1100" b="1" u="sng"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Fake Book </a:t>
            </a:r>
            <a:endParaRPr lang="en-US" altLang="en-US" sz="1100" b="1"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eaLnBrk="1" hangingPunct="1"/>
            <a:r>
              <a:rPr lang="en-US" altLang="en-US" sz="110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uses a type of musical shorthand often called a lead sheet that includes the melody line with chords symbols. May contain complete or partial lyrics. Often only includes one stanza and refrain/chorus. Often used by jazz and popular music performers.</a:t>
            </a:r>
          </a:p>
        </p:txBody>
      </p:sp>
      <p:sp>
        <p:nvSpPr>
          <p:cNvPr id="66564"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smtClean="0">
              <a:ln>
                <a:noFill/>
              </a:ln>
              <a:solidFill>
                <a:srgbClr val="4A7594"/>
              </a:solidFill>
              <a:effectLst/>
              <a:uLnTx/>
              <a:uFillTx/>
              <a:latin typeface="Helvetica Neue Bold Condensed" pitchFamily="-106" charset="0"/>
              <a:ea typeface="华文黑体" pitchFamily="-106" charset="-120"/>
              <a:cs typeface="+mn-cs"/>
              <a:sym typeface="Helvetica Neue Bold Condensed" pitchFamily="-106" charset="0"/>
            </a:endParaRPr>
          </a:p>
        </p:txBody>
      </p:sp>
    </p:spTree>
    <p:extLst>
      <p:ext uri="{BB962C8B-B14F-4D97-AF65-F5344CB8AC3E}">
        <p14:creationId xmlns:p14="http://schemas.microsoft.com/office/powerpoint/2010/main" val="423247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18</a:t>
            </a:fld>
            <a:endParaRPr lang="en-US"/>
          </a:p>
        </p:txBody>
      </p:sp>
    </p:spTree>
    <p:extLst>
      <p:ext uri="{BB962C8B-B14F-4D97-AF65-F5344CB8AC3E}">
        <p14:creationId xmlns:p14="http://schemas.microsoft.com/office/powerpoint/2010/main" val="3868657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solidFill>
            <a:srgbClr val="FFFFFF"/>
          </a:solidFill>
          <a:ln/>
        </p:spPr>
      </p:sp>
      <p:sp>
        <p:nvSpPr>
          <p:cNvPr id="7270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200"/>
              </a:spcBef>
            </a:pPr>
            <a:r>
              <a:rPr lang="en-US" altLang="en-US" sz="1100" dirty="0" smtClean="0">
                <a:solidFill>
                  <a:srgbClr val="000000"/>
                </a:solidFill>
                <a:latin typeface="Helvetica Neue" pitchFamily="-106" charset="0"/>
                <a:ea typeface="ＭＳ Ｐゴシック" panose="020B0600070205080204" pitchFamily="34" charset="-128"/>
                <a:sym typeface="Helvetica Neue" pitchFamily="-106" charset="0"/>
              </a:rPr>
              <a:t>often the type of music is determined by the instrumentation or forces used in the musical composition.</a:t>
            </a:r>
            <a:r>
              <a:rPr lang="en-US" altLang="en-US" sz="3600" dirty="0" smtClean="0">
                <a:solidFill>
                  <a:srgbClr val="D5D4D6"/>
                </a:solidFill>
                <a:latin typeface="Helvetica Neue" pitchFamily="-106" charset="0"/>
                <a:ea typeface="ＭＳ Ｐゴシック" panose="020B0600070205080204" pitchFamily="34" charset="-128"/>
                <a:sym typeface="Helvetica Neue" pitchFamily="-106" charset="0"/>
              </a:rPr>
              <a:t/>
            </a:r>
            <a:br>
              <a:rPr lang="en-US" altLang="en-US" sz="3600" dirty="0" smtClean="0">
                <a:solidFill>
                  <a:srgbClr val="D5D4D6"/>
                </a:solidFill>
                <a:latin typeface="Helvetica Neue" pitchFamily="-106" charset="0"/>
                <a:ea typeface="ＭＳ Ｐゴシック" panose="020B0600070205080204" pitchFamily="34" charset="-128"/>
                <a:sym typeface="Helvetica Neue" pitchFamily="-106" charset="0"/>
              </a:rPr>
            </a:br>
            <a:endParaRPr lang="en-US" altLang="en-US" sz="3600" dirty="0" smtClean="0">
              <a:solidFill>
                <a:srgbClr val="D5D4D6"/>
              </a:solidFill>
              <a:latin typeface="Helvetica Neue" pitchFamily="-106" charset="0"/>
              <a:ea typeface="ＭＳ Ｐゴシック" panose="020B0600070205080204" pitchFamily="34" charset="-128"/>
              <a:sym typeface="Helvetica Neue" pitchFamily="-106" charset="0"/>
            </a:endParaRPr>
          </a:p>
        </p:txBody>
      </p:sp>
      <p:sp>
        <p:nvSpPr>
          <p:cNvPr id="72708"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eaLnBrk="1" hangingPunct="1"/>
            <a:endParaRPr lang="en-US" altLang="en-US"/>
          </a:p>
        </p:txBody>
      </p:sp>
    </p:spTree>
    <p:extLst>
      <p:ext uri="{BB962C8B-B14F-4D97-AF65-F5344CB8AC3E}">
        <p14:creationId xmlns:p14="http://schemas.microsoft.com/office/powerpoint/2010/main" val="281354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2</a:t>
            </a:fld>
            <a:endParaRPr lang="en-US"/>
          </a:p>
        </p:txBody>
      </p:sp>
    </p:spTree>
    <p:extLst>
      <p:ext uri="{BB962C8B-B14F-4D97-AF65-F5344CB8AC3E}">
        <p14:creationId xmlns:p14="http://schemas.microsoft.com/office/powerpoint/2010/main" val="720792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solidFill>
            <a:srgbClr val="FFFFFF"/>
          </a:solidFill>
          <a:ln/>
        </p:spPr>
      </p:sp>
      <p:sp>
        <p:nvSpPr>
          <p:cNvPr id="7475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smtClean="0">
                <a:latin typeface="Lucida Grande" pitchFamily="-106" charset="0"/>
                <a:ea typeface="ＭＳ Ｐゴシック" panose="020B0600070205080204" pitchFamily="34" charset="-128"/>
                <a:sym typeface="Lucida Grande" pitchFamily="-106" charset="0"/>
              </a:rPr>
              <a:t>with each of these types of works there are a host of musical forms associated</a:t>
            </a:r>
          </a:p>
          <a:p>
            <a:pPr eaLnBrk="1" hangingPunct="1"/>
            <a:endParaRPr lang="en-US" altLang="en-US" sz="1100" smtClean="0">
              <a:latin typeface="Lucida Grande" pitchFamily="-106" charset="0"/>
              <a:ea typeface="ＭＳ Ｐゴシック" panose="020B0600070205080204" pitchFamily="34" charset="-128"/>
              <a:sym typeface="Lucida Grande" pitchFamily="-106" charset="0"/>
            </a:endParaRPr>
          </a:p>
          <a:p>
            <a:pPr eaLnBrk="1" hangingPunct="1"/>
            <a:r>
              <a:rPr lang="en-US" altLang="en-US" sz="1100" smtClean="0">
                <a:latin typeface="Lucida Grande" pitchFamily="-106" charset="0"/>
                <a:ea typeface="ＭＳ Ｐゴシック" panose="020B0600070205080204" pitchFamily="34" charset="-128"/>
                <a:sym typeface="Lucida Grande" pitchFamily="-106" charset="0"/>
              </a:rPr>
              <a:t>to all this [</a:t>
            </a:r>
            <a:r>
              <a:rPr lang="en-US" altLang="en-US" sz="1100" b="1" smtClean="0">
                <a:latin typeface="Lucida Grande" pitchFamily="-106" charset="0"/>
                <a:ea typeface="ＭＳ Ｐゴシック" panose="020B0600070205080204" pitchFamily="34" charset="-128"/>
                <a:sym typeface="Lucida Grande" pitchFamily="-106" charset="0"/>
              </a:rPr>
              <a:t>click</a:t>
            </a:r>
            <a:r>
              <a:rPr lang="en-US" altLang="en-US" sz="1100" smtClean="0">
                <a:latin typeface="Lucida Grande" pitchFamily="-106" charset="0"/>
                <a:ea typeface="ＭＳ Ｐゴシック" panose="020B0600070205080204" pitchFamily="34" charset="-128"/>
                <a:sym typeface="Lucida Grande" pitchFamily="-106" charset="0"/>
              </a:rPr>
              <a:t>] your response might be....</a:t>
            </a:r>
          </a:p>
          <a:p>
            <a:pPr eaLnBrk="1" hangingPunct="1"/>
            <a:endParaRPr lang="en-US" altLang="en-US" sz="1100" smtClean="0">
              <a:latin typeface="Lucida Grande" pitchFamily="-106" charset="0"/>
              <a:ea typeface="ＭＳ Ｐゴシック" panose="020B0600070205080204" pitchFamily="34" charset="-128"/>
              <a:sym typeface="Lucida Grande" pitchFamily="-106" charset="0"/>
            </a:endParaRPr>
          </a:p>
          <a:p>
            <a:pPr eaLnBrk="1" hangingPunct="1"/>
            <a:r>
              <a:rPr lang="en-US" altLang="en-US" sz="1100" smtClean="0">
                <a:latin typeface="Lucida Grande" pitchFamily="-106" charset="0"/>
                <a:ea typeface="ＭＳ Ｐゴシック" panose="020B0600070205080204" pitchFamily="34" charset="-128"/>
                <a:sym typeface="Lucida Grande" pitchFamily="-106" charset="0"/>
              </a:rPr>
              <a:t>but don’t worry, we’re going to help you navigate all this safely and painlessly! :-)</a:t>
            </a:r>
          </a:p>
        </p:txBody>
      </p:sp>
      <p:sp>
        <p:nvSpPr>
          <p:cNvPr id="74756"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eaLnBrk="1" hangingPunct="1"/>
            <a:endParaRPr lang="en-US" altLang="en-US"/>
          </a:p>
        </p:txBody>
      </p:sp>
    </p:spTree>
    <p:extLst>
      <p:ext uri="{BB962C8B-B14F-4D97-AF65-F5344CB8AC3E}">
        <p14:creationId xmlns:p14="http://schemas.microsoft.com/office/powerpoint/2010/main" val="3394917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21</a:t>
            </a:fld>
            <a:endParaRPr lang="en-US"/>
          </a:p>
        </p:txBody>
      </p:sp>
    </p:spTree>
    <p:extLst>
      <p:ext uri="{BB962C8B-B14F-4D97-AF65-F5344CB8AC3E}">
        <p14:creationId xmlns:p14="http://schemas.microsoft.com/office/powerpoint/2010/main" val="789098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22</a:t>
            </a:fld>
            <a:endParaRPr lang="en-US"/>
          </a:p>
        </p:txBody>
      </p:sp>
    </p:spTree>
    <p:extLst>
      <p:ext uri="{BB962C8B-B14F-4D97-AF65-F5344CB8AC3E}">
        <p14:creationId xmlns:p14="http://schemas.microsoft.com/office/powerpoint/2010/main" val="2712834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23</a:t>
            </a:fld>
            <a:endParaRPr lang="en-US"/>
          </a:p>
        </p:txBody>
      </p:sp>
    </p:spTree>
    <p:extLst>
      <p:ext uri="{BB962C8B-B14F-4D97-AF65-F5344CB8AC3E}">
        <p14:creationId xmlns:p14="http://schemas.microsoft.com/office/powerpoint/2010/main" val="987728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In addition to having generic titles, musical works present other problems for library catalogs:</a:t>
            </a:r>
          </a:p>
          <a:p>
            <a:pPr>
              <a:buFontTx/>
              <a:buChar char="-"/>
            </a:pPr>
            <a:r>
              <a:rPr lang="en-US" altLang="en-US" smtClean="0">
                <a:ea typeface="ＭＳ Ｐゴシック" panose="020B0600070205080204" pitchFamily="34" charset="-128"/>
              </a:rPr>
              <a:t> Pieces may have unofficial nicknames that may not appear in catalog records. “Moonlight” sonata, “The Trout” quintet, etc.</a:t>
            </a:r>
          </a:p>
          <a:p>
            <a:pPr>
              <a:buFontTx/>
              <a:buChar char="-"/>
            </a:pPr>
            <a:r>
              <a:rPr lang="en-US" altLang="en-US" smtClean="0">
                <a:ea typeface="ＭＳ Ｐゴシック" panose="020B0600070205080204" pitchFamily="34" charset="-128"/>
              </a:rPr>
              <a:t>Opera titles may be translated into different languages. The same is true for different editions of music (quatour rather than quartet; symphonien not symphonies; etc.)</a:t>
            </a:r>
          </a:p>
          <a:p>
            <a:pPr>
              <a:buFontTx/>
              <a:buChar char="-"/>
            </a:pPr>
            <a:r>
              <a:rPr lang="en-US" altLang="en-US" smtClean="0">
                <a:ea typeface="ＭＳ Ｐゴシック" panose="020B0600070205080204" pitchFamily="34" charset="-128"/>
              </a:rPr>
              <a:t>This problem is solved by constructing a uniform title for each work. Uniform titles are a means of assigning an official title to a work that can be used consistently for all versions of the work throughout the catalog.</a:t>
            </a:r>
          </a:p>
        </p:txBody>
      </p:sp>
      <p:sp>
        <p:nvSpPr>
          <p:cNvPr id="82948"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eaLnBrk="1" hangingPunct="1"/>
            <a:endParaRPr lang="en-US" altLang="en-US"/>
          </a:p>
        </p:txBody>
      </p:sp>
    </p:spTree>
    <p:extLst>
      <p:ext uri="{BB962C8B-B14F-4D97-AF65-F5344CB8AC3E}">
        <p14:creationId xmlns:p14="http://schemas.microsoft.com/office/powerpoint/2010/main" val="3033966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If you are dealing with a work with a generic title, you can use the following formula to derive the uniform title:</a:t>
            </a:r>
          </a:p>
          <a:p>
            <a:pPr>
              <a:buFontTx/>
              <a:buChar char="-"/>
            </a:pPr>
            <a:r>
              <a:rPr lang="en-US" altLang="en-US" smtClean="0">
                <a:ea typeface="ＭＳ Ｐゴシック" panose="020B0600070205080204" pitchFamily="34" charset="-128"/>
              </a:rPr>
              <a:t>Genre (form) of the piece</a:t>
            </a:r>
          </a:p>
          <a:p>
            <a:pPr>
              <a:buFontTx/>
              <a:buChar char="-"/>
            </a:pPr>
            <a:r>
              <a:rPr lang="en-US" altLang="en-US" smtClean="0">
                <a:ea typeface="ＭＳ Ｐゴシック" panose="020B0600070205080204" pitchFamily="34" charset="-128"/>
              </a:rPr>
              <a:t> Instrumentation</a:t>
            </a:r>
          </a:p>
          <a:p>
            <a:pPr>
              <a:buFontTx/>
              <a:buChar char="-"/>
            </a:pPr>
            <a:r>
              <a:rPr lang="en-US" altLang="en-US" smtClean="0">
                <a:ea typeface="ＭＳ Ｐゴシック" panose="020B0600070205080204" pitchFamily="34" charset="-128"/>
              </a:rPr>
              <a:t> Number (typically, opus and number, but may also include an additional number assigned by the composer).</a:t>
            </a:r>
          </a:p>
          <a:p>
            <a:pPr>
              <a:buFontTx/>
              <a:buChar char="-"/>
            </a:pPr>
            <a:r>
              <a:rPr lang="en-US" altLang="en-US" smtClean="0">
                <a:ea typeface="ＭＳ Ｐゴシック" panose="020B0600070205080204" pitchFamily="34" charset="-128"/>
              </a:rPr>
              <a:t> Key signature.</a:t>
            </a:r>
          </a:p>
        </p:txBody>
      </p:sp>
      <p:sp>
        <p:nvSpPr>
          <p:cNvPr id="87044"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eaLnBrk="1" hangingPunct="1"/>
            <a:endParaRPr lang="en-US" altLang="en-US"/>
          </a:p>
        </p:txBody>
      </p:sp>
    </p:spTree>
    <p:extLst>
      <p:ext uri="{BB962C8B-B14F-4D97-AF65-F5344CB8AC3E}">
        <p14:creationId xmlns:p14="http://schemas.microsoft.com/office/powerpoint/2010/main" val="984619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Here are a couple of examples of uniform titles. Marriage of Figaro’s uniform title is Nozze di figaro, because it was written in Italian. We can also see how a uniform title is constructed for a work with a generic title. While it may look intimidating, it’s actually not terribly difficult to formulate a uniform title.</a:t>
            </a:r>
          </a:p>
        </p:txBody>
      </p:sp>
      <p:sp>
        <p:nvSpPr>
          <p:cNvPr id="84996"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eaLnBrk="1" hangingPunct="1"/>
            <a:endParaRPr lang="en-US" altLang="en-US"/>
          </a:p>
        </p:txBody>
      </p:sp>
    </p:spTree>
    <p:extLst>
      <p:ext uri="{BB962C8B-B14F-4D97-AF65-F5344CB8AC3E}">
        <p14:creationId xmlns:p14="http://schemas.microsoft.com/office/powerpoint/2010/main" val="1076552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27</a:t>
            </a:fld>
            <a:endParaRPr lang="en-US"/>
          </a:p>
        </p:txBody>
      </p:sp>
    </p:spTree>
    <p:extLst>
      <p:ext uri="{BB962C8B-B14F-4D97-AF65-F5344CB8AC3E}">
        <p14:creationId xmlns:p14="http://schemas.microsoft.com/office/powerpoint/2010/main" val="573040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28</a:t>
            </a:fld>
            <a:endParaRPr lang="en-US"/>
          </a:p>
        </p:txBody>
      </p:sp>
    </p:spTree>
    <p:extLst>
      <p:ext uri="{BB962C8B-B14F-4D97-AF65-F5344CB8AC3E}">
        <p14:creationId xmlns:p14="http://schemas.microsoft.com/office/powerpoint/2010/main" val="4050998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29</a:t>
            </a:fld>
            <a:endParaRPr lang="en-US"/>
          </a:p>
        </p:txBody>
      </p:sp>
    </p:spTree>
    <p:extLst>
      <p:ext uri="{BB962C8B-B14F-4D97-AF65-F5344CB8AC3E}">
        <p14:creationId xmlns:p14="http://schemas.microsoft.com/office/powerpoint/2010/main" val="8912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3</a:t>
            </a:fld>
            <a:endParaRPr lang="en-US"/>
          </a:p>
        </p:txBody>
      </p:sp>
    </p:spTree>
    <p:extLst>
      <p:ext uri="{BB962C8B-B14F-4D97-AF65-F5344CB8AC3E}">
        <p14:creationId xmlns:p14="http://schemas.microsoft.com/office/powerpoint/2010/main" val="3874192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30</a:t>
            </a:fld>
            <a:endParaRPr lang="en-US"/>
          </a:p>
        </p:txBody>
      </p:sp>
    </p:spTree>
    <p:extLst>
      <p:ext uri="{BB962C8B-B14F-4D97-AF65-F5344CB8AC3E}">
        <p14:creationId xmlns:p14="http://schemas.microsoft.com/office/powerpoint/2010/main" val="2463806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31</a:t>
            </a:fld>
            <a:endParaRPr lang="en-US"/>
          </a:p>
        </p:txBody>
      </p:sp>
    </p:spTree>
    <p:extLst>
      <p:ext uri="{BB962C8B-B14F-4D97-AF65-F5344CB8AC3E}">
        <p14:creationId xmlns:p14="http://schemas.microsoft.com/office/powerpoint/2010/main" val="2524448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A few additional tips for interpreting and formulating uniform titles:</a:t>
            </a:r>
          </a:p>
          <a:p>
            <a:pPr>
              <a:buFontTx/>
              <a:buChar char="-"/>
            </a:pPr>
            <a:r>
              <a:rPr lang="en-US" altLang="en-US" smtClean="0">
                <a:ea typeface="ＭＳ Ｐゴシック" panose="020B0600070205080204" pitchFamily="34" charset="-128"/>
              </a:rPr>
              <a:t>If you see “arr.” at the end of a uniform title, it means that you are looking at an arrangement. If the piece is a concerto for solo instrument and orchestra, you will see this designation for a piano reduction of the orchestral part. It also appears when a work has been arranged for different instrumentation. </a:t>
            </a:r>
          </a:p>
          <a:p>
            <a:pPr>
              <a:buFontTx/>
              <a:buChar char="-"/>
            </a:pPr>
            <a:r>
              <a:rPr lang="en-US" altLang="en-US" smtClean="0">
                <a:ea typeface="ＭＳ Ｐゴシック" panose="020B0600070205080204" pitchFamily="34" charset="-128"/>
              </a:rPr>
              <a:t> Selections is used if the item features a variety of different pieces by the same composer. </a:t>
            </a:r>
          </a:p>
          <a:p>
            <a:pPr>
              <a:buFontTx/>
              <a:buChar char="-"/>
            </a:pPr>
            <a:r>
              <a:rPr lang="en-US" altLang="en-US" smtClean="0">
                <a:ea typeface="ＭＳ Ｐゴシック" panose="020B0600070205080204" pitchFamily="34" charset="-128"/>
              </a:rPr>
              <a:t> Finally, if the genre word alone is the uniform title, it indicates a complete collection. For example, if the uniform title for a record with Beethoven listed as author is symphonies, all 9 symphonies are included.</a:t>
            </a:r>
          </a:p>
        </p:txBody>
      </p:sp>
      <p:sp>
        <p:nvSpPr>
          <p:cNvPr id="97284"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algn="ctr" eaLnBrk="1" hangingPunct="1"/>
            <a:endParaRPr lang="en-US" altLang="en-US"/>
          </a:p>
        </p:txBody>
      </p:sp>
    </p:spTree>
    <p:extLst>
      <p:ext uri="{BB962C8B-B14F-4D97-AF65-F5344CB8AC3E}">
        <p14:creationId xmlns:p14="http://schemas.microsoft.com/office/powerpoint/2010/main" val="3295510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33</a:t>
            </a:fld>
            <a:endParaRPr lang="en-US"/>
          </a:p>
        </p:txBody>
      </p:sp>
    </p:spTree>
    <p:extLst>
      <p:ext uri="{BB962C8B-B14F-4D97-AF65-F5344CB8AC3E}">
        <p14:creationId xmlns:p14="http://schemas.microsoft.com/office/powerpoint/2010/main" val="2606159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34</a:t>
            </a:fld>
            <a:endParaRPr lang="en-US"/>
          </a:p>
        </p:txBody>
      </p:sp>
    </p:spTree>
    <p:extLst>
      <p:ext uri="{BB962C8B-B14F-4D97-AF65-F5344CB8AC3E}">
        <p14:creationId xmlns:p14="http://schemas.microsoft.com/office/powerpoint/2010/main" val="1523351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35</a:t>
            </a:fld>
            <a:endParaRPr lang="en-US"/>
          </a:p>
        </p:txBody>
      </p:sp>
    </p:spTree>
    <p:extLst>
      <p:ext uri="{BB962C8B-B14F-4D97-AF65-F5344CB8AC3E}">
        <p14:creationId xmlns:p14="http://schemas.microsoft.com/office/powerpoint/2010/main" val="1828359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36</a:t>
            </a:fld>
            <a:endParaRPr lang="en-US"/>
          </a:p>
        </p:txBody>
      </p:sp>
    </p:spTree>
    <p:extLst>
      <p:ext uri="{BB962C8B-B14F-4D97-AF65-F5344CB8AC3E}">
        <p14:creationId xmlns:p14="http://schemas.microsoft.com/office/powerpoint/2010/main" val="3825808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It is not unusual to encounter a user who has incomplete information on a work. Since it can be difficult to construct a uniform title without complete information, you may need to gather more information about the piece in question. The New Grove Dictionary of Music and Musicians is a good place to do this research. Each composer entry contains a complete list of his works that includes date of composition, genre, opus, and key signature.</a:t>
            </a:r>
          </a:p>
        </p:txBody>
      </p:sp>
      <p:sp>
        <p:nvSpPr>
          <p:cNvPr id="99332"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algn="ctr" eaLnBrk="1" hangingPunct="1"/>
            <a:endParaRPr lang="en-US" altLang="en-US"/>
          </a:p>
        </p:txBody>
      </p:sp>
    </p:spTree>
    <p:extLst>
      <p:ext uri="{BB962C8B-B14F-4D97-AF65-F5344CB8AC3E}">
        <p14:creationId xmlns:p14="http://schemas.microsoft.com/office/powerpoint/2010/main" val="1867796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38</a:t>
            </a:fld>
            <a:endParaRPr lang="en-US"/>
          </a:p>
        </p:txBody>
      </p:sp>
    </p:spTree>
    <p:extLst>
      <p:ext uri="{BB962C8B-B14F-4D97-AF65-F5344CB8AC3E}">
        <p14:creationId xmlns:p14="http://schemas.microsoft.com/office/powerpoint/2010/main" val="3573380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In addition to form/genre headings, there are additional subject headings that can be used for searching:</a:t>
            </a:r>
          </a:p>
          <a:p>
            <a:pPr>
              <a:buFontTx/>
              <a:buChar char="-"/>
            </a:pPr>
            <a:r>
              <a:rPr lang="en-US" altLang="en-US" smtClean="0">
                <a:ea typeface="ＭＳ Ｐゴシック" panose="020B0600070205080204" pitchFamily="34" charset="-128"/>
              </a:rPr>
              <a:t>Type of music – usually refers to “popular” music rather than “classical” music.</a:t>
            </a:r>
          </a:p>
          <a:p>
            <a:pPr>
              <a:buFontTx/>
              <a:buChar char="-"/>
            </a:pPr>
            <a:r>
              <a:rPr lang="en-US" altLang="en-US" smtClean="0">
                <a:ea typeface="ＭＳ Ｐゴシック" panose="020B0600070205080204" pitchFamily="34" charset="-128"/>
              </a:rPr>
              <a:t>Type of musician – this can aid in research</a:t>
            </a:r>
          </a:p>
          <a:p>
            <a:pPr>
              <a:buFontTx/>
              <a:buChar char="-"/>
            </a:pPr>
            <a:r>
              <a:rPr lang="en-US" altLang="en-US" smtClean="0">
                <a:ea typeface="ＭＳ Ｐゴシック" panose="020B0600070205080204" pitchFamily="34" charset="-128"/>
              </a:rPr>
              <a:t> Geographic region – for those interested in music from a specific area</a:t>
            </a:r>
          </a:p>
          <a:p>
            <a:pPr>
              <a:buFontTx/>
              <a:buChar char="-"/>
            </a:pPr>
            <a:r>
              <a:rPr lang="en-US" altLang="en-US" smtClean="0">
                <a:ea typeface="ＭＳ Ｐゴシック" panose="020B0600070205080204" pitchFamily="34" charset="-128"/>
              </a:rPr>
              <a:t> Time period.</a:t>
            </a:r>
          </a:p>
        </p:txBody>
      </p:sp>
      <p:sp>
        <p:nvSpPr>
          <p:cNvPr id="103428"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algn="ctr" eaLnBrk="1" hangingPunct="1"/>
            <a:endParaRPr lang="en-US" altLang="en-US"/>
          </a:p>
        </p:txBody>
      </p:sp>
    </p:spTree>
    <p:extLst>
      <p:ext uri="{BB962C8B-B14F-4D97-AF65-F5344CB8AC3E}">
        <p14:creationId xmlns:p14="http://schemas.microsoft.com/office/powerpoint/2010/main" val="182619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4</a:t>
            </a:fld>
            <a:endParaRPr lang="en-US"/>
          </a:p>
        </p:txBody>
      </p:sp>
    </p:spTree>
    <p:extLst>
      <p:ext uri="{BB962C8B-B14F-4D97-AF65-F5344CB8AC3E}">
        <p14:creationId xmlns:p14="http://schemas.microsoft.com/office/powerpoint/2010/main" val="3287916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40</a:t>
            </a:fld>
            <a:endParaRPr lang="en-US"/>
          </a:p>
        </p:txBody>
      </p:sp>
    </p:spTree>
    <p:extLst>
      <p:ext uri="{BB962C8B-B14F-4D97-AF65-F5344CB8AC3E}">
        <p14:creationId xmlns:p14="http://schemas.microsoft.com/office/powerpoint/2010/main" val="4159043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a:solidFill>
            <a:srgbClr val="FFFFFF"/>
          </a:solidFill>
          <a:ln/>
        </p:spPr>
      </p:sp>
      <p:sp>
        <p:nvSpPr>
          <p:cNvPr id="1054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4800" smtClean="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105476" name="TextBox 1"/>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algn="ctr" eaLnBrk="1" hangingPunct="1"/>
            <a:endParaRPr lang="en-US" altLang="en-US"/>
          </a:p>
        </p:txBody>
      </p:sp>
    </p:spTree>
    <p:extLst>
      <p:ext uri="{BB962C8B-B14F-4D97-AF65-F5344CB8AC3E}">
        <p14:creationId xmlns:p14="http://schemas.microsoft.com/office/powerpoint/2010/main" val="2122794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
        <p:nvSpPr>
          <p:cNvPr id="107524" name="TextBox 3"/>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algn="ctr" eaLnBrk="1" hangingPunct="1"/>
            <a:endParaRPr lang="en-US" altLang="en-US"/>
          </a:p>
        </p:txBody>
      </p:sp>
    </p:spTree>
    <p:extLst>
      <p:ext uri="{BB962C8B-B14F-4D97-AF65-F5344CB8AC3E}">
        <p14:creationId xmlns:p14="http://schemas.microsoft.com/office/powerpoint/2010/main" val="2344546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
        <p:nvSpPr>
          <p:cNvPr id="109572" name="TextBox 3"/>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algn="ctr" eaLnBrk="1" hangingPunct="1"/>
            <a:endParaRPr lang="en-US" altLang="en-US"/>
          </a:p>
        </p:txBody>
      </p:sp>
    </p:spTree>
    <p:extLst>
      <p:ext uri="{BB962C8B-B14F-4D97-AF65-F5344CB8AC3E}">
        <p14:creationId xmlns:p14="http://schemas.microsoft.com/office/powerpoint/2010/main" val="1440713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
        <p:nvSpPr>
          <p:cNvPr id="111620" name="TextBox 3"/>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algn="ctr" eaLnBrk="1" hangingPunct="1"/>
            <a:endParaRPr lang="en-US" altLang="en-US"/>
          </a:p>
        </p:txBody>
      </p:sp>
    </p:spTree>
    <p:extLst>
      <p:ext uri="{BB962C8B-B14F-4D97-AF65-F5344CB8AC3E}">
        <p14:creationId xmlns:p14="http://schemas.microsoft.com/office/powerpoint/2010/main" val="3523243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45</a:t>
            </a:fld>
            <a:endParaRPr lang="en-US"/>
          </a:p>
        </p:txBody>
      </p:sp>
    </p:spTree>
    <p:extLst>
      <p:ext uri="{BB962C8B-B14F-4D97-AF65-F5344CB8AC3E}">
        <p14:creationId xmlns:p14="http://schemas.microsoft.com/office/powerpoint/2010/main" val="33341336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46</a:t>
            </a:fld>
            <a:endParaRPr lang="en-US"/>
          </a:p>
        </p:txBody>
      </p:sp>
    </p:spTree>
    <p:extLst>
      <p:ext uri="{BB962C8B-B14F-4D97-AF65-F5344CB8AC3E}">
        <p14:creationId xmlns:p14="http://schemas.microsoft.com/office/powerpoint/2010/main" val="102994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5</a:t>
            </a:fld>
            <a:endParaRPr lang="en-US"/>
          </a:p>
        </p:txBody>
      </p:sp>
    </p:spTree>
    <p:extLst>
      <p:ext uri="{BB962C8B-B14F-4D97-AF65-F5344CB8AC3E}">
        <p14:creationId xmlns:p14="http://schemas.microsoft.com/office/powerpoint/2010/main" val="255661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6</a:t>
            </a:fld>
            <a:endParaRPr lang="en-US"/>
          </a:p>
        </p:txBody>
      </p:sp>
    </p:spTree>
    <p:extLst>
      <p:ext uri="{BB962C8B-B14F-4D97-AF65-F5344CB8AC3E}">
        <p14:creationId xmlns:p14="http://schemas.microsoft.com/office/powerpoint/2010/main" val="25953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7</a:t>
            </a:fld>
            <a:endParaRPr lang="en-US"/>
          </a:p>
        </p:txBody>
      </p:sp>
    </p:spTree>
    <p:extLst>
      <p:ext uri="{BB962C8B-B14F-4D97-AF65-F5344CB8AC3E}">
        <p14:creationId xmlns:p14="http://schemas.microsoft.com/office/powerpoint/2010/main" val="297832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8</a:t>
            </a:fld>
            <a:endParaRPr lang="en-US"/>
          </a:p>
        </p:txBody>
      </p:sp>
    </p:spTree>
    <p:extLst>
      <p:ext uri="{BB962C8B-B14F-4D97-AF65-F5344CB8AC3E}">
        <p14:creationId xmlns:p14="http://schemas.microsoft.com/office/powerpoint/2010/main" val="296937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94B5838-E2AD-4B14-8734-D8EEE67B5F06}" type="slidenum">
              <a:rPr lang="en-US" smtClean="0"/>
              <a:t>9</a:t>
            </a:fld>
            <a:endParaRPr lang="en-US"/>
          </a:p>
        </p:txBody>
      </p:sp>
    </p:spTree>
    <p:extLst>
      <p:ext uri="{BB962C8B-B14F-4D97-AF65-F5344CB8AC3E}">
        <p14:creationId xmlns:p14="http://schemas.microsoft.com/office/powerpoint/2010/main" val="14478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5" y="2130848"/>
            <a:ext cx="10364391" cy="1470049"/>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829098" y="3886647"/>
            <a:ext cx="8533805" cy="1752451"/>
          </a:xfrm>
          <a:prstGeom prst="rect">
            <a:avLst/>
          </a:prstGeom>
        </p:spPr>
        <p:txBody>
          <a:bodyPr vert="horz"/>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54740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10196" y="1600647"/>
            <a:ext cx="10971609" cy="4525119"/>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87206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1"/>
            <a:ext cx="10362902" cy="1361777"/>
          </a:xfrm>
          <a:prstGeom prst="rect">
            <a:avLst/>
          </a:prstGeom>
        </p:spPr>
        <p:txBody>
          <a:bodyPr vert="horz" anchor="t"/>
          <a:lstStyle>
            <a:lvl1pPr algn="l">
              <a:defRPr sz="2812" b="1" cap="all"/>
            </a:lvl1pPr>
          </a:lstStyle>
          <a:p>
            <a:r>
              <a:rPr lang="en-US" smtClean="0"/>
              <a:t>Click to edit Master title style</a:t>
            </a:r>
            <a:endParaRPr lang="en-US"/>
          </a:p>
        </p:txBody>
      </p:sp>
      <p:sp>
        <p:nvSpPr>
          <p:cNvPr id="3" name="Text Placeholder 2"/>
          <p:cNvSpPr>
            <a:spLocks noGrp="1"/>
          </p:cNvSpPr>
          <p:nvPr>
            <p:ph type="body" idx="1"/>
          </p:nvPr>
        </p:nvSpPr>
        <p:spPr>
          <a:xfrm>
            <a:off x="962918" y="2906613"/>
            <a:ext cx="10362902" cy="1500188"/>
          </a:xfrm>
          <a:prstGeom prst="rect">
            <a:avLst/>
          </a:prstGeom>
        </p:spPr>
        <p:txBody>
          <a:bodyPr vert="horz"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smtClean="0"/>
              <a:t>Click to edit Master text styles</a:t>
            </a:r>
          </a:p>
        </p:txBody>
      </p:sp>
    </p:spTree>
    <p:extLst>
      <p:ext uri="{BB962C8B-B14F-4D97-AF65-F5344CB8AC3E}">
        <p14:creationId xmlns:p14="http://schemas.microsoft.com/office/powerpoint/2010/main" val="33632968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10196" y="1600647"/>
            <a:ext cx="5414367" cy="4525119"/>
          </a:xfrm>
          <a:prstGeom prst="rect">
            <a:avLst/>
          </a:prstGeom>
        </p:spPr>
        <p:txBody>
          <a:bodyPr vert="horz"/>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8" y="1600647"/>
            <a:ext cx="5414367" cy="4525119"/>
          </a:xfrm>
          <a:prstGeom prst="rect">
            <a:avLst/>
          </a:prstGeom>
        </p:spPr>
        <p:txBody>
          <a:bodyPr vert="horz"/>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4941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0196" y="1534791"/>
            <a:ext cx="5386090" cy="639589"/>
          </a:xfrm>
          <a:prstGeom prst="rect">
            <a:avLst/>
          </a:prstGeom>
        </p:spPr>
        <p:txBody>
          <a:bodyPr vert="horz"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610196" y="2174379"/>
            <a:ext cx="5386090" cy="3951387"/>
          </a:xfrm>
          <a:prstGeom prst="rect">
            <a:avLst/>
          </a:prstGeom>
        </p:spPr>
        <p:txBody>
          <a:bodyPr vert="horz"/>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739" y="1534791"/>
            <a:ext cx="5389066" cy="639589"/>
          </a:xfrm>
          <a:prstGeom prst="rect">
            <a:avLst/>
          </a:prstGeom>
        </p:spPr>
        <p:txBody>
          <a:bodyPr vert="horz"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6192739" y="2174379"/>
            <a:ext cx="5389066" cy="3951387"/>
          </a:xfrm>
          <a:prstGeom prst="rect">
            <a:avLst/>
          </a:prstGeom>
        </p:spPr>
        <p:txBody>
          <a:bodyPr vert="horz"/>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2661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3543776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3197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3473"/>
            <a:ext cx="4010918" cy="1161975"/>
          </a:xfrm>
          <a:prstGeom prst="rect">
            <a:avLst/>
          </a:prstGeom>
        </p:spPr>
        <p:txBody>
          <a:bodyPr vert="horz" anchor="b"/>
          <a:lstStyle>
            <a:lvl1pPr algn="l">
              <a:defRPr sz="1406" b="1"/>
            </a:lvl1pPr>
          </a:lstStyle>
          <a:p>
            <a:r>
              <a:rPr lang="en-US" smtClean="0"/>
              <a:t>Click to edit Master title style</a:t>
            </a:r>
            <a:endParaRPr lang="en-US"/>
          </a:p>
        </p:txBody>
      </p:sp>
      <p:sp>
        <p:nvSpPr>
          <p:cNvPr id="3" name="Content Placeholder 2"/>
          <p:cNvSpPr>
            <a:spLocks noGrp="1"/>
          </p:cNvSpPr>
          <p:nvPr>
            <p:ph idx="1"/>
          </p:nvPr>
        </p:nvSpPr>
        <p:spPr>
          <a:xfrm>
            <a:off x="4766965" y="273472"/>
            <a:ext cx="6814839" cy="5852294"/>
          </a:xfrm>
          <a:prstGeom prst="rect">
            <a:avLst/>
          </a:prstGeom>
        </p:spPr>
        <p:txBody>
          <a:bodyPr vert="horz"/>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0196" y="1435448"/>
            <a:ext cx="4010918" cy="4690318"/>
          </a:xfrm>
          <a:prstGeom prst="rect">
            <a:avLst/>
          </a:prstGeom>
        </p:spPr>
        <p:txBody>
          <a:bodyPr vert="horz"/>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smtClean="0"/>
              <a:t>Click to edit Master text styles</a:t>
            </a:r>
          </a:p>
        </p:txBody>
      </p:sp>
    </p:spTree>
    <p:extLst>
      <p:ext uri="{BB962C8B-B14F-4D97-AF65-F5344CB8AC3E}">
        <p14:creationId xmlns:p14="http://schemas.microsoft.com/office/powerpoint/2010/main" val="36504957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0" y="4800824"/>
            <a:ext cx="7314903" cy="567035"/>
          </a:xfrm>
          <a:prstGeom prst="rect">
            <a:avLst/>
          </a:prstGeom>
        </p:spPr>
        <p:txBody>
          <a:bodyPr vert="horz" anchor="b"/>
          <a:lstStyle>
            <a:lvl1pPr algn="l">
              <a:defRPr sz="1406" b="1"/>
            </a:lvl1pPr>
          </a:lstStyle>
          <a:p>
            <a:r>
              <a:rPr lang="en-US" smtClean="0"/>
              <a:t>Click to edit Master title style</a:t>
            </a:r>
            <a:endParaRPr lang="en-US"/>
          </a:p>
        </p:txBody>
      </p:sp>
      <p:sp>
        <p:nvSpPr>
          <p:cNvPr id="3" name="Picture Placeholder 2"/>
          <p:cNvSpPr>
            <a:spLocks noGrp="1"/>
          </p:cNvSpPr>
          <p:nvPr>
            <p:ph type="pic" idx="1"/>
          </p:nvPr>
        </p:nvSpPr>
        <p:spPr>
          <a:xfrm>
            <a:off x="2390180" y="612800"/>
            <a:ext cx="7314903" cy="4114354"/>
          </a:xfrm>
          <a:prstGeom prst="rect">
            <a:avLst/>
          </a:prstGeom>
        </p:spPr>
        <p:txBody>
          <a:bodyPr vert="horz"/>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smtClean="0">
              <a:sym typeface="Helvetica Neue" pitchFamily="-106" charset="0"/>
            </a:endParaRPr>
          </a:p>
        </p:txBody>
      </p:sp>
      <p:sp>
        <p:nvSpPr>
          <p:cNvPr id="4" name="Text Placeholder 3"/>
          <p:cNvSpPr>
            <a:spLocks noGrp="1"/>
          </p:cNvSpPr>
          <p:nvPr>
            <p:ph type="body" sz="half" idx="2"/>
          </p:nvPr>
        </p:nvSpPr>
        <p:spPr>
          <a:xfrm>
            <a:off x="2390180" y="5367859"/>
            <a:ext cx="7314903" cy="804788"/>
          </a:xfrm>
          <a:prstGeom prst="rect">
            <a:avLst/>
          </a:prstGeom>
        </p:spPr>
        <p:txBody>
          <a:bodyPr vert="horz"/>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smtClean="0"/>
              <a:t>Click to edit Master text styles</a:t>
            </a:r>
          </a:p>
        </p:txBody>
      </p:sp>
    </p:spTree>
    <p:extLst>
      <p:ext uri="{BB962C8B-B14F-4D97-AF65-F5344CB8AC3E}">
        <p14:creationId xmlns:p14="http://schemas.microsoft.com/office/powerpoint/2010/main" val="30358691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10196" y="1600647"/>
            <a:ext cx="10971609" cy="452511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56649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03" y="274588"/>
            <a:ext cx="2742902" cy="585117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0195" y="274588"/>
            <a:ext cx="8085833" cy="585117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18066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11/4/2016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11/4/2016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11/4/2016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11/4/2016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p:cNvSpPr>
          <p:nvPr/>
        </p:nvSpPr>
        <p:spPr bwMode="auto">
          <a:xfrm>
            <a:off x="264914" y="196453"/>
            <a:ext cx="11668125" cy="6482953"/>
          </a:xfrm>
          <a:prstGeom prst="rect">
            <a:avLst/>
          </a:prstGeom>
          <a:noFill/>
          <a:ln w="25400" cap="flat">
            <a:solidFill>
              <a:srgbClr val="908F95"/>
            </a:solidFill>
            <a:prstDash val="solid"/>
            <a:miter lim="800000"/>
            <a:headEnd type="none" w="med" len="med"/>
            <a:tailEnd type="none" w="med" len="med"/>
          </a:ln>
        </p:spPr>
        <p:txBody>
          <a:bodyPr lIns="0" tIns="0" rIns="0" bIns="0"/>
          <a:lstStyle>
            <a:lvl1pPr eaLnBrk="0" hangingPunct="0">
              <a:defRPr sz="3200">
                <a:solidFill>
                  <a:srgbClr val="4A7594"/>
                </a:solidFill>
                <a:latin typeface="Helvetica Neue Bold Condensed" pitchFamily="-106" charset="0"/>
                <a:ea typeface="华文黑体" pitchFamily="-106" charset="-122"/>
                <a:sym typeface="Helvetica Neue Bold Condensed" pitchFamily="-106" charset="0"/>
              </a:defRPr>
            </a:lvl1pPr>
            <a:lvl2pPr marL="742950" indent="-285750" eaLnBrk="0" hangingPunct="0">
              <a:defRPr sz="3200">
                <a:solidFill>
                  <a:srgbClr val="4A7594"/>
                </a:solidFill>
                <a:latin typeface="Helvetica Neue Bold Condensed" pitchFamily="-106" charset="0"/>
                <a:ea typeface="华文黑体" pitchFamily="-106" charset="-122"/>
                <a:sym typeface="Helvetica Neue Bold Condensed" pitchFamily="-106" charset="0"/>
              </a:defRPr>
            </a:lvl2pPr>
            <a:lvl3pPr marL="1143000" indent="-228600" eaLnBrk="0" hangingPunct="0">
              <a:defRPr sz="3200">
                <a:solidFill>
                  <a:srgbClr val="4A7594"/>
                </a:solidFill>
                <a:latin typeface="Helvetica Neue Bold Condensed" pitchFamily="-106" charset="0"/>
                <a:ea typeface="华文黑体" pitchFamily="-106" charset="-122"/>
                <a:sym typeface="Helvetica Neue Bold Condensed" pitchFamily="-106" charset="0"/>
              </a:defRPr>
            </a:lvl3pPr>
            <a:lvl4pPr marL="1600200" indent="-228600" eaLnBrk="0" hangingPunct="0">
              <a:defRPr sz="3200">
                <a:solidFill>
                  <a:srgbClr val="4A7594"/>
                </a:solidFill>
                <a:latin typeface="Helvetica Neue Bold Condensed" pitchFamily="-106" charset="0"/>
                <a:ea typeface="华文黑体" pitchFamily="-106" charset="-122"/>
                <a:sym typeface="Helvetica Neue Bold Condensed" pitchFamily="-106" charset="0"/>
              </a:defRPr>
            </a:lvl4pPr>
            <a:lvl5pPr marL="2057400" indent="-228600" eaLnBrk="0" hangingPunct="0">
              <a:defRPr sz="3200">
                <a:solidFill>
                  <a:srgbClr val="4A7594"/>
                </a:solidFill>
                <a:latin typeface="Helvetica Neue Bold Condensed" pitchFamily="-106" charset="0"/>
                <a:ea typeface="华文黑体" pitchFamily="-106" charset="-122"/>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2"/>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2"/>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2"/>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2"/>
                <a:sym typeface="Helvetica Neue Bold Condensed" pitchFamily="-106" charset="0"/>
              </a:defRPr>
            </a:lvl9pPr>
          </a:lstStyle>
          <a:p>
            <a:pPr algn="ctr" eaLnBrk="1" hangingPunct="1">
              <a:defRPr/>
            </a:pPr>
            <a:endParaRPr lang="en-US" altLang="en-US" sz="2250" smtClean="0"/>
          </a:p>
        </p:txBody>
      </p:sp>
    </p:spTree>
    <p:extLst>
      <p:ext uri="{BB962C8B-B14F-4D97-AF65-F5344CB8AC3E}">
        <p14:creationId xmlns:p14="http://schemas.microsoft.com/office/powerpoint/2010/main" val="31548863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marL="286856" indent="-286856" algn="l" rtl="0" eaLnBrk="0" fontAlgn="base" hangingPunct="0">
        <a:lnSpc>
          <a:spcPct val="90000"/>
        </a:lnSpc>
        <a:spcBef>
          <a:spcPct val="0"/>
        </a:spcBef>
        <a:spcAft>
          <a:spcPct val="0"/>
        </a:spcAft>
        <a:defRPr sz="5484">
          <a:solidFill>
            <a:schemeClr val="tx1"/>
          </a:solidFill>
          <a:latin typeface="+mj-lt"/>
          <a:ea typeface="+mj-ea"/>
          <a:cs typeface="+mj-cs"/>
          <a:sym typeface="Helvetica Neue Light" pitchFamily="-106" charset="0"/>
        </a:defRPr>
      </a:lvl1pPr>
      <a:lvl2pPr marL="286856" indent="-286856" algn="l" rtl="0" eaLnBrk="0" fontAlgn="base" hangingPunct="0">
        <a:lnSpc>
          <a:spcPct val="90000"/>
        </a:lnSpc>
        <a:spcBef>
          <a:spcPct val="0"/>
        </a:spcBef>
        <a:spcAft>
          <a:spcPct val="0"/>
        </a:spcAft>
        <a:defRPr sz="5484">
          <a:solidFill>
            <a:schemeClr val="tx1"/>
          </a:solidFill>
          <a:latin typeface="Helvetica Neue Light" pitchFamily="-106" charset="0"/>
          <a:ea typeface="华文细黑" pitchFamily="-106" charset="-122"/>
          <a:cs typeface="华文细黑" pitchFamily="-106" charset="-122"/>
          <a:sym typeface="Helvetica Neue Light" pitchFamily="-106" charset="0"/>
        </a:defRPr>
      </a:lvl2pPr>
      <a:lvl3pPr marL="286856" indent="-286856" algn="l" rtl="0" eaLnBrk="0" fontAlgn="base" hangingPunct="0">
        <a:lnSpc>
          <a:spcPct val="90000"/>
        </a:lnSpc>
        <a:spcBef>
          <a:spcPct val="0"/>
        </a:spcBef>
        <a:spcAft>
          <a:spcPct val="0"/>
        </a:spcAft>
        <a:defRPr sz="5484">
          <a:solidFill>
            <a:schemeClr val="tx1"/>
          </a:solidFill>
          <a:latin typeface="Helvetica Neue Light" pitchFamily="-106" charset="0"/>
          <a:ea typeface="华文细黑" pitchFamily="-106" charset="-122"/>
          <a:cs typeface="华文细黑" pitchFamily="-106" charset="-122"/>
          <a:sym typeface="Helvetica Neue Light" pitchFamily="-106" charset="0"/>
        </a:defRPr>
      </a:lvl3pPr>
      <a:lvl4pPr marL="286856" indent="-286856" algn="l" rtl="0" eaLnBrk="0" fontAlgn="base" hangingPunct="0">
        <a:lnSpc>
          <a:spcPct val="90000"/>
        </a:lnSpc>
        <a:spcBef>
          <a:spcPct val="0"/>
        </a:spcBef>
        <a:spcAft>
          <a:spcPct val="0"/>
        </a:spcAft>
        <a:defRPr sz="5484">
          <a:solidFill>
            <a:schemeClr val="tx1"/>
          </a:solidFill>
          <a:latin typeface="Helvetica Neue Light" pitchFamily="-106" charset="0"/>
          <a:ea typeface="华文细黑" pitchFamily="-106" charset="-122"/>
          <a:cs typeface="华文细黑" pitchFamily="-106" charset="-122"/>
          <a:sym typeface="Helvetica Neue Light" pitchFamily="-106" charset="0"/>
        </a:defRPr>
      </a:lvl4pPr>
      <a:lvl5pPr marL="286856" indent="-286856" algn="l" rtl="0" eaLnBrk="0" fontAlgn="base" hangingPunct="0">
        <a:lnSpc>
          <a:spcPct val="90000"/>
        </a:lnSpc>
        <a:spcBef>
          <a:spcPct val="0"/>
        </a:spcBef>
        <a:spcAft>
          <a:spcPct val="0"/>
        </a:spcAft>
        <a:defRPr sz="5484">
          <a:solidFill>
            <a:schemeClr val="tx1"/>
          </a:solidFill>
          <a:latin typeface="Helvetica Neue Light" pitchFamily="-106" charset="0"/>
          <a:ea typeface="华文细黑" pitchFamily="-106" charset="-122"/>
          <a:cs typeface="华文细黑" pitchFamily="-106" charset="-122"/>
          <a:sym typeface="Helvetica Neue Light" pitchFamily="-106" charset="0"/>
        </a:defRPr>
      </a:lvl5pPr>
      <a:lvl6pPr marL="608314" algn="l" rtl="0" fontAlgn="base">
        <a:lnSpc>
          <a:spcPct val="90000"/>
        </a:lnSpc>
        <a:spcBef>
          <a:spcPct val="0"/>
        </a:spcBef>
        <a:spcAft>
          <a:spcPct val="0"/>
        </a:spcAft>
        <a:defRPr sz="5484">
          <a:solidFill>
            <a:schemeClr val="tx1"/>
          </a:solidFill>
          <a:latin typeface="Helvetica Neue Light" pitchFamily="-106" charset="0"/>
          <a:ea typeface="华文细黑" pitchFamily="-106" charset="-122"/>
          <a:cs typeface="华文细黑" pitchFamily="-106" charset="-122"/>
          <a:sym typeface="Helvetica Neue Light" pitchFamily="-106" charset="0"/>
        </a:defRPr>
      </a:lvl6pPr>
      <a:lvl7pPr marL="929771" algn="l" rtl="0" fontAlgn="base">
        <a:lnSpc>
          <a:spcPct val="90000"/>
        </a:lnSpc>
        <a:spcBef>
          <a:spcPct val="0"/>
        </a:spcBef>
        <a:spcAft>
          <a:spcPct val="0"/>
        </a:spcAft>
        <a:defRPr sz="5484">
          <a:solidFill>
            <a:schemeClr val="tx1"/>
          </a:solidFill>
          <a:latin typeface="Helvetica Neue Light" pitchFamily="-106" charset="0"/>
          <a:ea typeface="华文细黑" pitchFamily="-106" charset="-122"/>
          <a:cs typeface="华文细黑" pitchFamily="-106" charset="-122"/>
          <a:sym typeface="Helvetica Neue Light" pitchFamily="-106" charset="0"/>
        </a:defRPr>
      </a:lvl7pPr>
      <a:lvl8pPr marL="1251228" algn="l" rtl="0" fontAlgn="base">
        <a:lnSpc>
          <a:spcPct val="90000"/>
        </a:lnSpc>
        <a:spcBef>
          <a:spcPct val="0"/>
        </a:spcBef>
        <a:spcAft>
          <a:spcPct val="0"/>
        </a:spcAft>
        <a:defRPr sz="5484">
          <a:solidFill>
            <a:schemeClr val="tx1"/>
          </a:solidFill>
          <a:latin typeface="Helvetica Neue Light" pitchFamily="-106" charset="0"/>
          <a:ea typeface="华文细黑" pitchFamily="-106" charset="-122"/>
          <a:cs typeface="华文细黑" pitchFamily="-106" charset="-122"/>
          <a:sym typeface="Helvetica Neue Light" pitchFamily="-106" charset="0"/>
        </a:defRPr>
      </a:lvl8pPr>
      <a:lvl9pPr marL="1572686" algn="l" rtl="0" fontAlgn="base">
        <a:lnSpc>
          <a:spcPct val="90000"/>
        </a:lnSpc>
        <a:spcBef>
          <a:spcPct val="0"/>
        </a:spcBef>
        <a:spcAft>
          <a:spcPct val="0"/>
        </a:spcAft>
        <a:defRPr sz="5484">
          <a:solidFill>
            <a:schemeClr val="tx1"/>
          </a:solidFill>
          <a:latin typeface="Helvetica Neue Light" pitchFamily="-106" charset="0"/>
          <a:ea typeface="华文细黑" pitchFamily="-106" charset="-122"/>
          <a:cs typeface="华文细黑" pitchFamily="-106" charset="-122"/>
          <a:sym typeface="Helvetica Neue Light" pitchFamily="-106" charset="0"/>
        </a:defRPr>
      </a:lvl9pPr>
    </p:titleStyle>
    <p:bodyStyle>
      <a:lvl1pPr marL="303599" indent="-303599" algn="l" rtl="0" eaLnBrk="0" fontAlgn="base" hangingPunct="0">
        <a:spcBef>
          <a:spcPts val="2250"/>
        </a:spcBef>
        <a:spcAft>
          <a:spcPct val="0"/>
        </a:spcAft>
        <a:buSzPct val="77000"/>
        <a:buChar char="•"/>
        <a:defRPr sz="2531">
          <a:solidFill>
            <a:srgbClr val="646461"/>
          </a:solidFill>
          <a:latin typeface="+mn-lt"/>
          <a:ea typeface="+mn-ea"/>
          <a:cs typeface="+mn-cs"/>
          <a:sym typeface="Helvetica Neue" pitchFamily="-106" charset="0"/>
        </a:defRPr>
      </a:lvl1pPr>
      <a:lvl2pPr marL="616127" indent="-303599" algn="l" rtl="0" eaLnBrk="0" fontAlgn="base" hangingPunct="0">
        <a:spcBef>
          <a:spcPts val="2250"/>
        </a:spcBef>
        <a:spcAft>
          <a:spcPct val="0"/>
        </a:spcAft>
        <a:buSzPct val="77000"/>
        <a:buChar char="•"/>
        <a:defRPr sz="2531">
          <a:solidFill>
            <a:srgbClr val="646461"/>
          </a:solidFill>
          <a:latin typeface="+mn-lt"/>
          <a:ea typeface="+mn-ea"/>
          <a:cs typeface="+mn-cs"/>
          <a:sym typeface="Helvetica Neue" pitchFamily="-106" charset="0"/>
        </a:defRPr>
      </a:lvl2pPr>
      <a:lvl3pPr marL="928654" indent="-303599" algn="l" rtl="0" eaLnBrk="0" fontAlgn="base" hangingPunct="0">
        <a:spcBef>
          <a:spcPts val="2250"/>
        </a:spcBef>
        <a:spcAft>
          <a:spcPct val="0"/>
        </a:spcAft>
        <a:buSzPct val="77000"/>
        <a:buChar char="•"/>
        <a:defRPr sz="2531">
          <a:solidFill>
            <a:srgbClr val="646461"/>
          </a:solidFill>
          <a:latin typeface="+mn-lt"/>
          <a:ea typeface="+mn-ea"/>
          <a:cs typeface="+mn-cs"/>
          <a:sym typeface="Helvetica Neue" pitchFamily="-106" charset="0"/>
        </a:defRPr>
      </a:lvl3pPr>
      <a:lvl4pPr marL="1241182" indent="-303599" algn="l" rtl="0" eaLnBrk="0" fontAlgn="base" hangingPunct="0">
        <a:spcBef>
          <a:spcPts val="2250"/>
        </a:spcBef>
        <a:spcAft>
          <a:spcPct val="0"/>
        </a:spcAft>
        <a:buSzPct val="77000"/>
        <a:buChar char="•"/>
        <a:defRPr sz="2531">
          <a:solidFill>
            <a:srgbClr val="646461"/>
          </a:solidFill>
          <a:latin typeface="+mn-lt"/>
          <a:ea typeface="+mn-ea"/>
          <a:cs typeface="+mn-cs"/>
          <a:sym typeface="Helvetica Neue" pitchFamily="-106" charset="0"/>
        </a:defRPr>
      </a:lvl4pPr>
      <a:lvl5pPr marL="1553710" indent="-303599" algn="l" rtl="0" eaLnBrk="0" fontAlgn="base" hangingPunct="0">
        <a:spcBef>
          <a:spcPts val="2250"/>
        </a:spcBef>
        <a:spcAft>
          <a:spcPct val="0"/>
        </a:spcAft>
        <a:buSzPct val="77000"/>
        <a:buChar char="•"/>
        <a:defRPr sz="2531">
          <a:solidFill>
            <a:srgbClr val="646461"/>
          </a:solidFill>
          <a:latin typeface="+mn-lt"/>
          <a:ea typeface="+mn-ea"/>
          <a:cs typeface="+mn-cs"/>
          <a:sym typeface="Helvetica Neue" pitchFamily="-106" charset="0"/>
        </a:defRPr>
      </a:lvl5pPr>
      <a:lvl6pPr marL="1875168" indent="-303599" algn="l" rtl="0" fontAlgn="base">
        <a:spcBef>
          <a:spcPts val="2250"/>
        </a:spcBef>
        <a:spcAft>
          <a:spcPct val="0"/>
        </a:spcAft>
        <a:buSzPct val="77000"/>
        <a:buChar char="•"/>
        <a:defRPr sz="2531">
          <a:solidFill>
            <a:srgbClr val="646461"/>
          </a:solidFill>
          <a:latin typeface="+mn-lt"/>
          <a:ea typeface="+mn-ea"/>
          <a:cs typeface="+mn-cs"/>
          <a:sym typeface="Helvetica Neue" pitchFamily="-106" charset="0"/>
        </a:defRPr>
      </a:lvl6pPr>
      <a:lvl7pPr marL="2196625" indent="-303599" algn="l" rtl="0" fontAlgn="base">
        <a:spcBef>
          <a:spcPts val="2250"/>
        </a:spcBef>
        <a:spcAft>
          <a:spcPct val="0"/>
        </a:spcAft>
        <a:buSzPct val="77000"/>
        <a:buChar char="•"/>
        <a:defRPr sz="2531">
          <a:solidFill>
            <a:srgbClr val="646461"/>
          </a:solidFill>
          <a:latin typeface="+mn-lt"/>
          <a:ea typeface="+mn-ea"/>
          <a:cs typeface="+mn-cs"/>
          <a:sym typeface="Helvetica Neue" pitchFamily="-106" charset="0"/>
        </a:defRPr>
      </a:lvl7pPr>
      <a:lvl8pPr marL="2518082" indent="-303599" algn="l" rtl="0" fontAlgn="base">
        <a:spcBef>
          <a:spcPts val="2250"/>
        </a:spcBef>
        <a:spcAft>
          <a:spcPct val="0"/>
        </a:spcAft>
        <a:buSzPct val="77000"/>
        <a:buChar char="•"/>
        <a:defRPr sz="2531">
          <a:solidFill>
            <a:srgbClr val="646461"/>
          </a:solidFill>
          <a:latin typeface="+mn-lt"/>
          <a:ea typeface="+mn-ea"/>
          <a:cs typeface="+mn-cs"/>
          <a:sym typeface="Helvetica Neue" pitchFamily="-106" charset="0"/>
        </a:defRPr>
      </a:lvl8pPr>
      <a:lvl9pPr marL="2839540" indent="-303599" algn="l" rtl="0" fontAlgn="base">
        <a:spcBef>
          <a:spcPts val="2250"/>
        </a:spcBef>
        <a:spcAft>
          <a:spcPct val="0"/>
        </a:spcAft>
        <a:buSzPct val="77000"/>
        <a:buChar char="•"/>
        <a:defRPr sz="2531">
          <a:solidFill>
            <a:srgbClr val="646461"/>
          </a:solidFill>
          <a:latin typeface="+mn-lt"/>
          <a:ea typeface="+mn-ea"/>
          <a:cs typeface="+mn-cs"/>
          <a:sym typeface="Helvetica Neue" pitchFamily="-106"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allmusic.com/cg/amg.dll?p=amg&amp;sql=30:"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imslp.org/wiki/" TargetMode="External"/><Relationship Id="rId4" Type="http://schemas.openxmlformats.org/officeDocument/2006/relationships/hyperlink" Target="http://www.worldcat.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sara.manus@Vanderbilt.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researchguides.library.vanderbilt.edu/semla_reference_2016"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sara.manus@Vanderbilt.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460" y="1554230"/>
            <a:ext cx="8991600" cy="1645920"/>
          </a:xfrm>
        </p:spPr>
        <p:txBody>
          <a:bodyPr/>
          <a:lstStyle/>
          <a:p>
            <a:r>
              <a:rPr lang="en-US" dirty="0" smtClean="0"/>
              <a:t>Music reference</a:t>
            </a:r>
            <a:endParaRPr lang="en-US" dirty="0"/>
          </a:p>
        </p:txBody>
      </p:sp>
      <p:sp>
        <p:nvSpPr>
          <p:cNvPr id="3" name="Subtitle 2"/>
          <p:cNvSpPr>
            <a:spLocks noGrp="1"/>
          </p:cNvSpPr>
          <p:nvPr>
            <p:ph type="subTitle" idx="1"/>
          </p:nvPr>
        </p:nvSpPr>
        <p:spPr>
          <a:xfrm>
            <a:off x="2695193" y="3601916"/>
            <a:ext cx="7076603" cy="2375803"/>
          </a:xfrm>
        </p:spPr>
        <p:txBody>
          <a:bodyPr>
            <a:normAutofit/>
          </a:bodyPr>
          <a:lstStyle/>
          <a:p>
            <a:r>
              <a:rPr lang="en-US" dirty="0" smtClean="0"/>
              <a:t>Music in Libraries: Just the Basics</a:t>
            </a:r>
          </a:p>
          <a:p>
            <a:r>
              <a:rPr lang="en-US" dirty="0" smtClean="0"/>
              <a:t>SEMLA Preconference Workshop</a:t>
            </a:r>
          </a:p>
          <a:p>
            <a:r>
              <a:rPr lang="en-US" dirty="0" smtClean="0"/>
              <a:t>Oct. 20, 2016 – Duke University</a:t>
            </a:r>
          </a:p>
          <a:p>
            <a:r>
              <a:rPr lang="en-US" dirty="0" smtClean="0"/>
              <a:t>Sara J. Beutter Manus</a:t>
            </a:r>
          </a:p>
          <a:p>
            <a:r>
              <a:rPr lang="en-US" dirty="0" smtClean="0"/>
              <a:t>Music Librarian for Education and Outreach / Vanderbilt University</a:t>
            </a:r>
            <a:endParaRPr lang="en-US" dirty="0"/>
          </a:p>
        </p:txBody>
      </p:sp>
    </p:spTree>
    <p:extLst>
      <p:ext uri="{BB962C8B-B14F-4D97-AF65-F5344CB8AC3E}">
        <p14:creationId xmlns:p14="http://schemas.microsoft.com/office/powerpoint/2010/main" val="1944273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looking for printed music (Score) or a recording?</a:t>
            </a:r>
            <a:endParaRPr lang="en-US" dirty="0"/>
          </a:p>
        </p:txBody>
      </p:sp>
      <p:sp>
        <p:nvSpPr>
          <p:cNvPr id="3" name="Content Placeholder 2"/>
          <p:cNvSpPr>
            <a:spLocks noGrp="1"/>
          </p:cNvSpPr>
          <p:nvPr>
            <p:ph idx="1"/>
          </p:nvPr>
        </p:nvSpPr>
        <p:spPr/>
        <p:txBody>
          <a:bodyPr>
            <a:normAutofit/>
          </a:bodyPr>
          <a:lstStyle/>
          <a:p>
            <a:r>
              <a:rPr lang="en-US" sz="2800" dirty="0" smtClean="0"/>
              <a:t>The answer to this question determines which follow-up questions you will ask.</a:t>
            </a:r>
          </a:p>
          <a:p>
            <a:r>
              <a:rPr lang="en-US" sz="2800" dirty="0" smtClean="0"/>
              <a:t>Remember that the user might need both.</a:t>
            </a:r>
          </a:p>
        </p:txBody>
      </p:sp>
    </p:spTree>
    <p:extLst>
      <p:ext uri="{BB962C8B-B14F-4D97-AF65-F5344CB8AC3E}">
        <p14:creationId xmlns:p14="http://schemas.microsoft.com/office/powerpoint/2010/main" val="325555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questions if the user asks for a score: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User: I need a score to Beethoven’s Op. 127 string quartet.</a:t>
            </a:r>
          </a:p>
          <a:p>
            <a:pPr marL="0" indent="0">
              <a:buNone/>
            </a:pPr>
            <a:r>
              <a:rPr lang="en-US" sz="2400" dirty="0" smtClean="0"/>
              <a:t>Follow up: Do you need parts or a full score?</a:t>
            </a:r>
          </a:p>
          <a:p>
            <a:pPr marL="0" indent="0">
              <a:buNone/>
            </a:pPr>
            <a:r>
              <a:rPr lang="en-US" sz="2400" dirty="0" smtClean="0"/>
              <a:t>User: I need a score to Mozart’s bassoon concerto.</a:t>
            </a:r>
          </a:p>
          <a:p>
            <a:pPr marL="0" indent="0">
              <a:buNone/>
            </a:pPr>
            <a:r>
              <a:rPr lang="en-US" sz="2400" dirty="0" smtClean="0"/>
              <a:t>Follow up: Do you need a full score or the piano reduction and part?</a:t>
            </a:r>
            <a:endParaRPr lang="en-US" sz="2400" dirty="0"/>
          </a:p>
        </p:txBody>
      </p:sp>
    </p:spTree>
    <p:extLst>
      <p:ext uri="{BB962C8B-B14F-4D97-AF65-F5344CB8AC3E}">
        <p14:creationId xmlns:p14="http://schemas.microsoft.com/office/powerpoint/2010/main" val="3046740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0" y="-1399447"/>
            <a:ext cx="11802590" cy="1603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5299" name="AutoShape 2"/>
          <p:cNvSpPr>
            <a:spLocks/>
          </p:cNvSpPr>
          <p:nvPr/>
        </p:nvSpPr>
        <p:spPr bwMode="auto">
          <a:xfrm>
            <a:off x="7024688" y="5250656"/>
            <a:ext cx="3429000" cy="1232297"/>
          </a:xfrm>
          <a:prstGeom prst="roundRect">
            <a:avLst>
              <a:gd name="adj" fmla="val 10866"/>
            </a:avLst>
          </a:prstGeom>
          <a:blipFill dpi="0" rotWithShape="0">
            <a:blip r:embed="rId4">
              <a:alphaModFix amt="85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endParaRPr lang="en-US" altLang="en-US" sz="2250">
              <a:ea typeface="华文细黑" pitchFamily="-106" charset="-120"/>
            </a:endParaRPr>
          </a:p>
        </p:txBody>
      </p:sp>
      <p:sp>
        <p:nvSpPr>
          <p:cNvPr id="55300" name="Rectangle 3"/>
          <p:cNvSpPr>
            <a:spLocks/>
          </p:cNvSpPr>
          <p:nvPr/>
        </p:nvSpPr>
        <p:spPr bwMode="auto">
          <a:xfrm>
            <a:off x="6939618" y="5520557"/>
            <a:ext cx="360137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r>
              <a:rPr lang="en-US" altLang="en-US" sz="4500">
                <a:solidFill>
                  <a:srgbClr val="F48E00"/>
                </a:solidFill>
                <a:ea typeface="华文细黑" pitchFamily="-106" charset="-120"/>
              </a:rPr>
              <a:t>FULL SCORE</a:t>
            </a:r>
          </a:p>
        </p:txBody>
      </p:sp>
    </p:spTree>
    <p:extLst>
      <p:ext uri="{BB962C8B-B14F-4D97-AF65-F5344CB8AC3E}">
        <p14:creationId xmlns:p14="http://schemas.microsoft.com/office/powerpoint/2010/main" val="26535413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0"/>
            <a:ext cx="10307241" cy="1422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347" name="AutoShape 2"/>
          <p:cNvSpPr>
            <a:spLocks/>
          </p:cNvSpPr>
          <p:nvPr/>
        </p:nvSpPr>
        <p:spPr bwMode="auto">
          <a:xfrm>
            <a:off x="7685484" y="5411391"/>
            <a:ext cx="2464594" cy="1232297"/>
          </a:xfrm>
          <a:prstGeom prst="roundRect">
            <a:avLst>
              <a:gd name="adj" fmla="val 10866"/>
            </a:avLst>
          </a:prstGeom>
          <a:blipFill dpi="0" rotWithShape="0">
            <a:blip r:embed="rId4">
              <a:alphaModFix amt="85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endParaRPr lang="en-US" altLang="en-US" sz="2250">
              <a:ea typeface="华文细黑" pitchFamily="-106" charset="-120"/>
            </a:endParaRPr>
          </a:p>
        </p:txBody>
      </p:sp>
      <p:sp>
        <p:nvSpPr>
          <p:cNvPr id="57348" name="Rectangle 3"/>
          <p:cNvSpPr>
            <a:spLocks/>
          </p:cNvSpPr>
          <p:nvPr/>
        </p:nvSpPr>
        <p:spPr bwMode="auto">
          <a:xfrm>
            <a:off x="8175540" y="5681291"/>
            <a:ext cx="1485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r>
              <a:rPr lang="en-US" altLang="en-US" sz="4500">
                <a:solidFill>
                  <a:srgbClr val="F48E00"/>
                </a:solidFill>
                <a:ea typeface="华文细黑" pitchFamily="-106" charset="-120"/>
              </a:rPr>
              <a:t>PART</a:t>
            </a:r>
          </a:p>
        </p:txBody>
      </p:sp>
    </p:spTree>
    <p:extLst>
      <p:ext uri="{BB962C8B-B14F-4D97-AF65-F5344CB8AC3E}">
        <p14:creationId xmlns:p14="http://schemas.microsoft.com/office/powerpoint/2010/main" val="34317262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11572875" cy="1737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395" name="AutoShape 2"/>
          <p:cNvSpPr>
            <a:spLocks/>
          </p:cNvSpPr>
          <p:nvPr/>
        </p:nvSpPr>
        <p:spPr bwMode="auto">
          <a:xfrm>
            <a:off x="6721078" y="5411391"/>
            <a:ext cx="3875484" cy="1232297"/>
          </a:xfrm>
          <a:prstGeom prst="roundRect">
            <a:avLst>
              <a:gd name="adj" fmla="val 10866"/>
            </a:avLst>
          </a:prstGeom>
          <a:blipFill dpi="0" rotWithShape="0">
            <a:blip r:embed="rId4">
              <a:alphaModFix amt="85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endParaRPr lang="en-US" altLang="en-US" sz="2250">
              <a:ea typeface="华文细黑" pitchFamily="-106" charset="-120"/>
            </a:endParaRPr>
          </a:p>
        </p:txBody>
      </p:sp>
      <p:sp>
        <p:nvSpPr>
          <p:cNvPr id="59396" name="Rectangle 3"/>
          <p:cNvSpPr>
            <a:spLocks/>
          </p:cNvSpPr>
          <p:nvPr/>
        </p:nvSpPr>
        <p:spPr bwMode="auto">
          <a:xfrm>
            <a:off x="6766843" y="5652492"/>
            <a:ext cx="3786188"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r>
              <a:rPr lang="en-US" altLang="en-US" sz="4500">
                <a:solidFill>
                  <a:srgbClr val="F48E00"/>
                </a:solidFill>
                <a:ea typeface="华文细黑" pitchFamily="-106" charset="-120"/>
              </a:rPr>
              <a:t>CHORAL SCORE</a:t>
            </a:r>
          </a:p>
        </p:txBody>
      </p:sp>
    </p:spTree>
    <p:extLst>
      <p:ext uri="{BB962C8B-B14F-4D97-AF65-F5344CB8AC3E}">
        <p14:creationId xmlns:p14="http://schemas.microsoft.com/office/powerpoint/2010/main" val="26025527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311"/>
            <a:ext cx="14361170" cy="2035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43" name="AutoShape 2"/>
          <p:cNvSpPr>
            <a:spLocks/>
          </p:cNvSpPr>
          <p:nvPr/>
        </p:nvSpPr>
        <p:spPr bwMode="auto">
          <a:xfrm>
            <a:off x="6721078" y="5411391"/>
            <a:ext cx="3875484" cy="1232297"/>
          </a:xfrm>
          <a:prstGeom prst="roundRect">
            <a:avLst>
              <a:gd name="adj" fmla="val 10866"/>
            </a:avLst>
          </a:prstGeom>
          <a:blipFill dpi="0" rotWithShape="0">
            <a:blip r:embed="rId4">
              <a:alphaModFix amt="85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endParaRPr lang="en-US" altLang="en-US" sz="2250">
              <a:ea typeface="华文细黑" pitchFamily="-106" charset="-120"/>
            </a:endParaRPr>
          </a:p>
        </p:txBody>
      </p:sp>
      <p:sp>
        <p:nvSpPr>
          <p:cNvPr id="61444" name="Rectangle 3"/>
          <p:cNvSpPr>
            <a:spLocks/>
          </p:cNvSpPr>
          <p:nvPr/>
        </p:nvSpPr>
        <p:spPr bwMode="auto">
          <a:xfrm>
            <a:off x="6766843" y="5652492"/>
            <a:ext cx="3786188"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r>
              <a:rPr lang="en-US" altLang="en-US" sz="4500">
                <a:solidFill>
                  <a:srgbClr val="F48E00"/>
                </a:solidFill>
                <a:ea typeface="华文细黑" pitchFamily="-106" charset="-120"/>
              </a:rPr>
              <a:t>VOCAL SCORE</a:t>
            </a:r>
          </a:p>
        </p:txBody>
      </p:sp>
    </p:spTree>
    <p:extLst>
      <p:ext uri="{BB962C8B-B14F-4D97-AF65-F5344CB8AC3E}">
        <p14:creationId xmlns:p14="http://schemas.microsoft.com/office/powerpoint/2010/main" val="289737672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4" y="-6686065"/>
            <a:ext cx="10353675" cy="1428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3491" name="AutoShape 2"/>
          <p:cNvSpPr>
            <a:spLocks/>
          </p:cNvSpPr>
          <p:nvPr/>
        </p:nvSpPr>
        <p:spPr bwMode="auto">
          <a:xfrm>
            <a:off x="6855023" y="5411391"/>
            <a:ext cx="3607594" cy="1232297"/>
          </a:xfrm>
          <a:prstGeom prst="roundRect">
            <a:avLst>
              <a:gd name="adj" fmla="val 10866"/>
            </a:avLst>
          </a:prstGeom>
          <a:blipFill dpi="0" rotWithShape="0">
            <a:blip r:embed="rId4">
              <a:alphaModFix amt="85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endParaRPr lang="en-US" altLang="en-US" sz="2250">
              <a:ea typeface="华文细黑" pitchFamily="-106" charset="-120"/>
            </a:endParaRPr>
          </a:p>
        </p:txBody>
      </p:sp>
      <p:sp>
        <p:nvSpPr>
          <p:cNvPr id="63492" name="Rectangle 3"/>
          <p:cNvSpPr>
            <a:spLocks/>
          </p:cNvSpPr>
          <p:nvPr/>
        </p:nvSpPr>
        <p:spPr bwMode="auto">
          <a:xfrm>
            <a:off x="6766843" y="5652492"/>
            <a:ext cx="3786188"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r>
              <a:rPr lang="en-US" altLang="en-US" sz="4500">
                <a:solidFill>
                  <a:srgbClr val="F48E00"/>
                </a:solidFill>
                <a:ea typeface="华文细黑" pitchFamily="-106" charset="-120"/>
              </a:rPr>
              <a:t>SHEET MUSIC</a:t>
            </a:r>
          </a:p>
        </p:txBody>
      </p:sp>
    </p:spTree>
    <p:extLst>
      <p:ext uri="{BB962C8B-B14F-4D97-AF65-F5344CB8AC3E}">
        <p14:creationId xmlns:p14="http://schemas.microsoft.com/office/powerpoint/2010/main" val="31729317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590550"/>
            <a:ext cx="13347822" cy="1841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5539" name="AutoShape 2"/>
          <p:cNvSpPr>
            <a:spLocks/>
          </p:cNvSpPr>
          <p:nvPr/>
        </p:nvSpPr>
        <p:spPr bwMode="auto">
          <a:xfrm>
            <a:off x="4220766" y="5411391"/>
            <a:ext cx="6375797" cy="1285875"/>
          </a:xfrm>
          <a:prstGeom prst="roundRect">
            <a:avLst>
              <a:gd name="adj" fmla="val 10417"/>
            </a:avLst>
          </a:prstGeom>
          <a:blipFill dpi="0" rotWithShape="0">
            <a:blip r:embed="rId4">
              <a:alphaModFix amt="85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endParaRPr lang="en-US" altLang="en-US" sz="2250">
              <a:ea typeface="华文细黑" pitchFamily="-106" charset="-120"/>
            </a:endParaRPr>
          </a:p>
        </p:txBody>
      </p:sp>
      <p:sp>
        <p:nvSpPr>
          <p:cNvPr id="65540" name="Rectangle 3"/>
          <p:cNvSpPr>
            <a:spLocks/>
          </p:cNvSpPr>
          <p:nvPr/>
        </p:nvSpPr>
        <p:spPr bwMode="auto">
          <a:xfrm>
            <a:off x="4311179" y="5652492"/>
            <a:ext cx="6241852"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3200">
                <a:solidFill>
                  <a:srgbClr val="4A7594"/>
                </a:solidFill>
                <a:latin typeface="Helvetica Neue Bold Condensed" pitchFamily="-106" charset="0"/>
                <a:ea typeface="华文黑体" pitchFamily="-106" charset="-120"/>
                <a:sym typeface="Helvetica Neue Bold Condensed" pitchFamily="-106" charset="0"/>
              </a:defRPr>
            </a:lvl1pPr>
            <a:lvl2pPr marL="742950" indent="-285750" algn="ctr">
              <a:defRPr sz="3200">
                <a:solidFill>
                  <a:srgbClr val="4A7594"/>
                </a:solidFill>
                <a:latin typeface="Helvetica Neue Bold Condensed" pitchFamily="-106" charset="0"/>
                <a:ea typeface="华文黑体" pitchFamily="-106" charset="-120"/>
                <a:sym typeface="Helvetica Neue Bold Condensed" pitchFamily="-106" charset="0"/>
              </a:defRPr>
            </a:lvl2pPr>
            <a:lvl3pPr marL="1143000" indent="-228600" algn="ctr">
              <a:defRPr sz="3200">
                <a:solidFill>
                  <a:srgbClr val="4A7594"/>
                </a:solidFill>
                <a:latin typeface="Helvetica Neue Bold Condensed" pitchFamily="-106" charset="0"/>
                <a:ea typeface="华文黑体" pitchFamily="-106" charset="-120"/>
                <a:sym typeface="Helvetica Neue Bold Condensed" pitchFamily="-106" charset="0"/>
              </a:defRPr>
            </a:lvl3pPr>
            <a:lvl4pPr marL="1600200" indent="-228600" algn="ctr">
              <a:defRPr sz="3200">
                <a:solidFill>
                  <a:srgbClr val="4A7594"/>
                </a:solidFill>
                <a:latin typeface="Helvetica Neue Bold Condensed" pitchFamily="-106" charset="0"/>
                <a:ea typeface="华文黑体" pitchFamily="-106" charset="-120"/>
                <a:sym typeface="Helvetica Neue Bold Condensed" pitchFamily="-106" charset="0"/>
              </a:defRPr>
            </a:lvl4pPr>
            <a:lvl5pPr marL="2057400" indent="-228600" algn="ctr">
              <a:defRPr sz="3200">
                <a:solidFill>
                  <a:srgbClr val="4A7594"/>
                </a:solidFill>
                <a:latin typeface="Helvetica Neue Bold Condensed" pitchFamily="-106" charset="0"/>
                <a:ea typeface="华文黑体" pitchFamily="-106" charset="-120"/>
                <a:sym typeface="Helvetica Neue Bold Condensed" pitchFamily="-106" charset="0"/>
              </a:defRPr>
            </a:lvl5pPr>
            <a:lvl6pPr marL="25146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6pPr>
            <a:lvl7pPr marL="29718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7pPr>
            <a:lvl8pPr marL="34290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8pPr>
            <a:lvl9pPr marL="3886200" indent="-228600" algn="ctr" eaLnBrk="0" fontAlgn="base" hangingPunct="0">
              <a:spcBef>
                <a:spcPct val="0"/>
              </a:spcBef>
              <a:spcAft>
                <a:spcPct val="0"/>
              </a:spcAft>
              <a:defRPr sz="3200">
                <a:solidFill>
                  <a:srgbClr val="4A7594"/>
                </a:solidFill>
                <a:latin typeface="Helvetica Neue Bold Condensed" pitchFamily="-106" charset="0"/>
                <a:ea typeface="华文黑体" pitchFamily="-106" charset="-120"/>
                <a:sym typeface="Helvetica Neue Bold Condensed" pitchFamily="-106" charset="0"/>
              </a:defRPr>
            </a:lvl9pPr>
          </a:lstStyle>
          <a:p>
            <a:pPr defTabSz="642915" fontAlgn="base">
              <a:spcBef>
                <a:spcPct val="0"/>
              </a:spcBef>
              <a:spcAft>
                <a:spcPct val="0"/>
              </a:spcAft>
            </a:pPr>
            <a:r>
              <a:rPr lang="en-US" altLang="en-US" sz="4500">
                <a:solidFill>
                  <a:srgbClr val="F48E00"/>
                </a:solidFill>
                <a:ea typeface="华文细黑" pitchFamily="-106" charset="-120"/>
              </a:rPr>
              <a:t>LEAD SHEET /  FAKE BOOK</a:t>
            </a:r>
          </a:p>
        </p:txBody>
      </p:sp>
    </p:spTree>
    <p:extLst>
      <p:ext uri="{BB962C8B-B14F-4D97-AF65-F5344CB8AC3E}">
        <p14:creationId xmlns:p14="http://schemas.microsoft.com/office/powerpoint/2010/main" val="310853561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questions if the user asks for a recording:</a:t>
            </a:r>
            <a:endParaRPr lang="en-US" dirty="0"/>
          </a:p>
        </p:txBody>
      </p:sp>
      <p:sp>
        <p:nvSpPr>
          <p:cNvPr id="3" name="Content Placeholder 2"/>
          <p:cNvSpPr>
            <a:spLocks noGrp="1"/>
          </p:cNvSpPr>
          <p:nvPr>
            <p:ph idx="1"/>
          </p:nvPr>
        </p:nvSpPr>
        <p:spPr/>
        <p:txBody>
          <a:bodyPr>
            <a:normAutofit/>
          </a:bodyPr>
          <a:lstStyle/>
          <a:p>
            <a:r>
              <a:rPr lang="en-US" sz="2000" dirty="0" smtClean="0"/>
              <a:t>You may need to ask what type of recording is needed:</a:t>
            </a:r>
          </a:p>
          <a:p>
            <a:pPr lvl="1"/>
            <a:r>
              <a:rPr lang="en-US" sz="2000" dirty="0" smtClean="0"/>
              <a:t>User: I need a recording of </a:t>
            </a:r>
            <a:r>
              <a:rPr lang="en-US" sz="2000" i="1" dirty="0" smtClean="0"/>
              <a:t>Marriage of Figaro.</a:t>
            </a:r>
          </a:p>
          <a:p>
            <a:pPr lvl="1"/>
            <a:r>
              <a:rPr lang="en-US" sz="2000" dirty="0" smtClean="0"/>
              <a:t>Follow Up: Would you prefer to listen to a sound recording, or would you like a DVD so you can watch the production?</a:t>
            </a:r>
          </a:p>
          <a:p>
            <a:r>
              <a:rPr lang="en-US" sz="2000" dirty="0" smtClean="0"/>
              <a:t>If the recording circulates outside of the library, does the user have the appropriate playback equipment to listen or view the material at home?</a:t>
            </a:r>
            <a:endParaRPr lang="en-US" sz="2000" dirty="0"/>
          </a:p>
        </p:txBody>
      </p:sp>
    </p:spTree>
    <p:extLst>
      <p:ext uri="{BB962C8B-B14F-4D97-AF65-F5344CB8AC3E}">
        <p14:creationId xmlns:p14="http://schemas.microsoft.com/office/powerpoint/2010/main" val="375640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1"/>
          <p:cNvGrpSpPr>
            <a:grpSpLocks/>
          </p:cNvGrpSpPr>
          <p:nvPr/>
        </p:nvGrpSpPr>
        <p:grpSpPr bwMode="auto">
          <a:xfrm>
            <a:off x="1682734" y="2368073"/>
            <a:ext cx="4185153" cy="4075397"/>
            <a:chOff x="0" y="0"/>
            <a:chExt cx="3376" cy="3120"/>
          </a:xfrm>
        </p:grpSpPr>
        <p:sp>
          <p:nvSpPr>
            <p:cNvPr id="71694" name="Oval 2"/>
            <p:cNvSpPr>
              <a:spLocks/>
            </p:cNvSpPr>
            <p:nvPr/>
          </p:nvSpPr>
          <p:spPr bwMode="auto">
            <a:xfrm>
              <a:off x="0" y="0"/>
              <a:ext cx="3376" cy="3120"/>
            </a:xfrm>
            <a:prstGeom prst="ellipse">
              <a:avLst/>
            </a:prstGeom>
            <a:blipFill dpi="0" rotWithShape="0">
              <a:blip r:embed="rId3">
                <a:alphaModFix amt="61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endParaRPr lang="en-US" altLang="en-US" sz="2250">
                <a:solidFill>
                  <a:srgbClr val="4A7594"/>
                </a:solidFill>
                <a:latin typeface="Helvetica Neue Bold Condensed" pitchFamily="-106" charset="0"/>
                <a:cs typeface="华文细黑" pitchFamily="-106" charset="-120"/>
              </a:endParaRPr>
            </a:p>
          </p:txBody>
        </p:sp>
        <p:sp>
          <p:nvSpPr>
            <p:cNvPr id="71695" name="Rectangle 3"/>
            <p:cNvSpPr>
              <a:spLocks/>
            </p:cNvSpPr>
            <p:nvPr/>
          </p:nvSpPr>
          <p:spPr bwMode="auto">
            <a:xfrm>
              <a:off x="194" y="1434"/>
              <a:ext cx="2987"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3375" dirty="0">
                  <a:latin typeface="Helvetica Neue Bold Condensed" pitchFamily="-106" charset="0"/>
                  <a:cs typeface="华文细黑" pitchFamily="-106" charset="-120"/>
                </a:rPr>
                <a:t>INSTRUMENTAL</a:t>
              </a:r>
            </a:p>
          </p:txBody>
        </p:sp>
      </p:grpSp>
      <p:grpSp>
        <p:nvGrpSpPr>
          <p:cNvPr id="71683" name="Group 4"/>
          <p:cNvGrpSpPr>
            <a:grpSpLocks/>
          </p:cNvGrpSpPr>
          <p:nvPr/>
        </p:nvGrpSpPr>
        <p:grpSpPr bwMode="auto">
          <a:xfrm>
            <a:off x="6826172" y="2440762"/>
            <a:ext cx="4092977" cy="3930020"/>
            <a:chOff x="0" y="0"/>
            <a:chExt cx="3376" cy="3120"/>
          </a:xfrm>
        </p:grpSpPr>
        <p:sp>
          <p:nvSpPr>
            <p:cNvPr id="71692" name="Oval 5"/>
            <p:cNvSpPr>
              <a:spLocks/>
            </p:cNvSpPr>
            <p:nvPr/>
          </p:nvSpPr>
          <p:spPr bwMode="auto">
            <a:xfrm>
              <a:off x="0" y="0"/>
              <a:ext cx="3376" cy="3120"/>
            </a:xfrm>
            <a:prstGeom prst="ellipse">
              <a:avLst/>
            </a:prstGeom>
            <a:blipFill dpi="0" rotWithShape="0">
              <a:blip r:embed="rId3">
                <a:alphaModFix amt="61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endParaRPr lang="en-US" altLang="en-US" sz="2250">
                <a:solidFill>
                  <a:srgbClr val="4A7594"/>
                </a:solidFill>
                <a:latin typeface="Helvetica Neue Bold Condensed" pitchFamily="-106" charset="0"/>
                <a:cs typeface="华文细黑" pitchFamily="-106" charset="-120"/>
              </a:endParaRPr>
            </a:p>
          </p:txBody>
        </p:sp>
        <p:sp>
          <p:nvSpPr>
            <p:cNvPr id="71693" name="Rectangle 6"/>
            <p:cNvSpPr>
              <a:spLocks/>
            </p:cNvSpPr>
            <p:nvPr/>
          </p:nvSpPr>
          <p:spPr bwMode="auto">
            <a:xfrm>
              <a:off x="1126" y="1163"/>
              <a:ext cx="1314"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3375">
                  <a:latin typeface="Helvetica Neue Bold Condensed" pitchFamily="-106" charset="0"/>
                  <a:cs typeface="华文细黑" pitchFamily="-106" charset="-120"/>
                </a:rPr>
                <a:t>VOCAL</a:t>
              </a:r>
            </a:p>
          </p:txBody>
        </p:sp>
      </p:grpSp>
      <p:sp>
        <p:nvSpPr>
          <p:cNvPr id="71684" name="Rectangle 7"/>
          <p:cNvSpPr>
            <a:spLocks/>
          </p:cNvSpPr>
          <p:nvPr/>
        </p:nvSpPr>
        <p:spPr bwMode="auto">
          <a:xfrm>
            <a:off x="2189635" y="3279204"/>
            <a:ext cx="19716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ORCHESTRAL</a:t>
            </a:r>
          </a:p>
        </p:txBody>
      </p:sp>
      <p:sp>
        <p:nvSpPr>
          <p:cNvPr id="71685" name="Rectangle 8"/>
          <p:cNvSpPr>
            <a:spLocks/>
          </p:cNvSpPr>
          <p:nvPr/>
        </p:nvSpPr>
        <p:spPr bwMode="auto">
          <a:xfrm>
            <a:off x="4584062" y="3755939"/>
            <a:ext cx="8015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a:solidFill>
                  <a:srgbClr val="D5D4D6"/>
                </a:solidFill>
                <a:latin typeface="Helvetica Neue Bold Condensed" pitchFamily="-106" charset="0"/>
                <a:cs typeface="华文细黑" pitchFamily="-106" charset="-120"/>
              </a:rPr>
              <a:t>BAND</a:t>
            </a:r>
          </a:p>
        </p:txBody>
      </p:sp>
      <p:sp>
        <p:nvSpPr>
          <p:cNvPr id="71686" name="Rectangle 9"/>
          <p:cNvSpPr>
            <a:spLocks/>
          </p:cNvSpPr>
          <p:nvPr/>
        </p:nvSpPr>
        <p:spPr bwMode="auto">
          <a:xfrm>
            <a:off x="2718625" y="5015024"/>
            <a:ext cx="144270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a:solidFill>
                  <a:srgbClr val="D5D4D6"/>
                </a:solidFill>
                <a:latin typeface="Helvetica Neue Bold Condensed" pitchFamily="-106" charset="0"/>
                <a:cs typeface="华文细黑" pitchFamily="-106" charset="-120"/>
              </a:rPr>
              <a:t>CHAMBER</a:t>
            </a:r>
          </a:p>
        </p:txBody>
      </p:sp>
      <p:sp>
        <p:nvSpPr>
          <p:cNvPr id="71687" name="Rectangle 10"/>
          <p:cNvSpPr>
            <a:spLocks/>
          </p:cNvSpPr>
          <p:nvPr/>
        </p:nvSpPr>
        <p:spPr bwMode="auto">
          <a:xfrm>
            <a:off x="4343518" y="5318634"/>
            <a:ext cx="8015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a:solidFill>
                  <a:srgbClr val="D5D4D6"/>
                </a:solidFill>
                <a:latin typeface="Helvetica Neue Bold Condensed" pitchFamily="-106" charset="0"/>
                <a:cs typeface="华文细黑" pitchFamily="-106" charset="-120"/>
              </a:rPr>
              <a:t>SOLO</a:t>
            </a:r>
          </a:p>
        </p:txBody>
      </p:sp>
      <p:sp>
        <p:nvSpPr>
          <p:cNvPr id="71688" name="Rectangle 11"/>
          <p:cNvSpPr>
            <a:spLocks/>
          </p:cNvSpPr>
          <p:nvPr/>
        </p:nvSpPr>
        <p:spPr bwMode="auto">
          <a:xfrm>
            <a:off x="8386709" y="3075416"/>
            <a:ext cx="120225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CHORAL</a:t>
            </a:r>
          </a:p>
        </p:txBody>
      </p:sp>
      <p:sp>
        <p:nvSpPr>
          <p:cNvPr id="71689" name="Rectangle 12"/>
          <p:cNvSpPr>
            <a:spLocks/>
          </p:cNvSpPr>
          <p:nvPr/>
        </p:nvSpPr>
        <p:spPr bwMode="auto">
          <a:xfrm>
            <a:off x="7518778" y="5015024"/>
            <a:ext cx="100989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OPERA</a:t>
            </a:r>
          </a:p>
        </p:txBody>
      </p:sp>
      <p:sp>
        <p:nvSpPr>
          <p:cNvPr id="71690" name="Rectangle 13"/>
          <p:cNvSpPr>
            <a:spLocks/>
          </p:cNvSpPr>
          <p:nvPr/>
        </p:nvSpPr>
        <p:spPr bwMode="auto">
          <a:xfrm>
            <a:off x="8969669" y="5459500"/>
            <a:ext cx="991195"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SOLO</a:t>
            </a:r>
          </a:p>
        </p:txBody>
      </p:sp>
      <p:sp>
        <p:nvSpPr>
          <p:cNvPr id="4" name="Title 3"/>
          <p:cNvSpPr>
            <a:spLocks noGrp="1"/>
          </p:cNvSpPr>
          <p:nvPr>
            <p:ph type="title"/>
          </p:nvPr>
        </p:nvSpPr>
        <p:spPr/>
        <p:txBody>
          <a:bodyPr>
            <a:normAutofit fontScale="90000"/>
          </a:bodyPr>
          <a:lstStyle/>
          <a:p>
            <a:r>
              <a:rPr lang="en-US" dirty="0" smtClean="0"/>
              <a:t>UNIQUE CHALLENGE: INSTRUMENTATION/PERFORMING FORCES</a:t>
            </a:r>
            <a:endParaRPr lang="en-US" dirty="0"/>
          </a:p>
        </p:txBody>
      </p:sp>
    </p:spTree>
    <p:extLst>
      <p:ext uri="{BB962C8B-B14F-4D97-AF65-F5344CB8AC3E}">
        <p14:creationId xmlns:p14="http://schemas.microsoft.com/office/powerpoint/2010/main" val="262735494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2231136" y="2638044"/>
            <a:ext cx="7729728" cy="3684379"/>
          </a:xfrm>
        </p:spPr>
        <p:txBody>
          <a:bodyPr/>
          <a:lstStyle/>
          <a:p>
            <a:r>
              <a:rPr lang="en-US" dirty="0"/>
              <a:t>Name the questions to ask in a music reference </a:t>
            </a:r>
            <a:r>
              <a:rPr lang="en-US" dirty="0" smtClean="0"/>
              <a:t>interview.</a:t>
            </a:r>
            <a:endParaRPr lang="en-US" dirty="0"/>
          </a:p>
          <a:p>
            <a:r>
              <a:rPr lang="en-US" dirty="0"/>
              <a:t>Identify the most common formats for music materials</a:t>
            </a:r>
            <a:r>
              <a:rPr lang="en-US" dirty="0" smtClean="0"/>
              <a:t>.</a:t>
            </a:r>
          </a:p>
          <a:p>
            <a:r>
              <a:rPr lang="en-US" dirty="0"/>
              <a:t>Recognize the </a:t>
            </a:r>
            <a:r>
              <a:rPr lang="en-US" dirty="0" smtClean="0"/>
              <a:t>difficulties </a:t>
            </a:r>
            <a:r>
              <a:rPr lang="en-US" dirty="0"/>
              <a:t>in finding </a:t>
            </a:r>
            <a:r>
              <a:rPr lang="en-US" dirty="0" smtClean="0"/>
              <a:t>songs (popular and classical) </a:t>
            </a:r>
            <a:r>
              <a:rPr lang="en-US" dirty="0"/>
              <a:t>and instrumental music, and how to overcome them,</a:t>
            </a:r>
            <a:endParaRPr lang="en-US" dirty="0" smtClean="0"/>
          </a:p>
          <a:p>
            <a:r>
              <a:rPr lang="en-US" dirty="0"/>
              <a:t>Describe components that are used in a </a:t>
            </a:r>
            <a:r>
              <a:rPr lang="en-US" dirty="0" smtClean="0"/>
              <a:t>classical music title.</a:t>
            </a:r>
          </a:p>
          <a:p>
            <a:r>
              <a:rPr lang="en-US" dirty="0"/>
              <a:t>Recognize the difficulties in finding </a:t>
            </a:r>
            <a:r>
              <a:rPr lang="en-US" dirty="0" smtClean="0"/>
              <a:t>world music.</a:t>
            </a:r>
          </a:p>
          <a:p>
            <a:r>
              <a:rPr lang="en-US" dirty="0"/>
              <a:t>Name free internet sites (and paid electronic resources like </a:t>
            </a:r>
            <a:r>
              <a:rPr lang="en-US" dirty="0" err="1"/>
              <a:t>WorldCat</a:t>
            </a:r>
            <a:r>
              <a:rPr lang="en-US" dirty="0"/>
              <a:t>) to use in answering music reference questions</a:t>
            </a:r>
            <a:r>
              <a:rPr lang="en-US" dirty="0" smtClean="0"/>
              <a:t>.</a:t>
            </a:r>
          </a:p>
          <a:p>
            <a:r>
              <a:rPr lang="en-US" dirty="0"/>
              <a:t>List basic music reference materials </a:t>
            </a:r>
            <a:r>
              <a:rPr lang="en-US" dirty="0" smtClean="0"/>
              <a:t>that your </a:t>
            </a:r>
            <a:r>
              <a:rPr lang="en-US" dirty="0"/>
              <a:t>library may want to purchase.</a:t>
            </a:r>
            <a:endParaRPr lang="en-US" dirty="0" smtClean="0"/>
          </a:p>
          <a:p>
            <a:endParaRPr lang="en-US" dirty="0" smtClean="0"/>
          </a:p>
        </p:txBody>
      </p:sp>
    </p:spTree>
    <p:extLst>
      <p:ext uri="{BB962C8B-B14F-4D97-AF65-F5344CB8AC3E}">
        <p14:creationId xmlns:p14="http://schemas.microsoft.com/office/powerpoint/2010/main" val="2279600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1"/>
          <p:cNvGrpSpPr>
            <a:grpSpLocks/>
          </p:cNvGrpSpPr>
          <p:nvPr/>
        </p:nvGrpSpPr>
        <p:grpSpPr bwMode="auto">
          <a:xfrm>
            <a:off x="1246526" y="2817548"/>
            <a:ext cx="4277320" cy="3920213"/>
            <a:chOff x="0" y="0"/>
            <a:chExt cx="3376" cy="3120"/>
          </a:xfrm>
        </p:grpSpPr>
        <p:sp>
          <p:nvSpPr>
            <p:cNvPr id="73757" name="Oval 2"/>
            <p:cNvSpPr>
              <a:spLocks/>
            </p:cNvSpPr>
            <p:nvPr/>
          </p:nvSpPr>
          <p:spPr bwMode="auto">
            <a:xfrm>
              <a:off x="0" y="0"/>
              <a:ext cx="3376" cy="3120"/>
            </a:xfrm>
            <a:prstGeom prst="ellipse">
              <a:avLst/>
            </a:prstGeom>
            <a:blipFill dpi="0" rotWithShape="0">
              <a:blip r:embed="rId3">
                <a:alphaModFix amt="61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endParaRPr lang="en-US" altLang="en-US" sz="2250">
                <a:solidFill>
                  <a:srgbClr val="4A7594"/>
                </a:solidFill>
                <a:latin typeface="Helvetica Neue Bold Condensed" pitchFamily="-106" charset="0"/>
                <a:cs typeface="华文细黑" pitchFamily="-106" charset="-120"/>
              </a:endParaRPr>
            </a:p>
          </p:txBody>
        </p:sp>
        <p:sp>
          <p:nvSpPr>
            <p:cNvPr id="73758" name="Rectangle 3"/>
            <p:cNvSpPr>
              <a:spLocks/>
            </p:cNvSpPr>
            <p:nvPr/>
          </p:nvSpPr>
          <p:spPr bwMode="auto">
            <a:xfrm>
              <a:off x="194" y="1319"/>
              <a:ext cx="2987"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3375">
                  <a:latin typeface="Helvetica Neue Bold Condensed" pitchFamily="-106" charset="0"/>
                  <a:cs typeface="华文细黑" pitchFamily="-106" charset="-120"/>
                </a:rPr>
                <a:t>INSTRUMENTAL</a:t>
              </a:r>
            </a:p>
          </p:txBody>
        </p:sp>
      </p:grpSp>
      <p:grpSp>
        <p:nvGrpSpPr>
          <p:cNvPr id="73731" name="Group 4"/>
          <p:cNvGrpSpPr>
            <a:grpSpLocks/>
          </p:cNvGrpSpPr>
          <p:nvPr/>
        </p:nvGrpSpPr>
        <p:grpSpPr bwMode="auto">
          <a:xfrm>
            <a:off x="6160086" y="1743143"/>
            <a:ext cx="4239370" cy="4110010"/>
            <a:chOff x="0" y="0"/>
            <a:chExt cx="3376" cy="3120"/>
          </a:xfrm>
        </p:grpSpPr>
        <p:sp>
          <p:nvSpPr>
            <p:cNvPr id="73755" name="Oval 5"/>
            <p:cNvSpPr>
              <a:spLocks/>
            </p:cNvSpPr>
            <p:nvPr/>
          </p:nvSpPr>
          <p:spPr bwMode="auto">
            <a:xfrm>
              <a:off x="0" y="0"/>
              <a:ext cx="3376" cy="3120"/>
            </a:xfrm>
            <a:prstGeom prst="ellipse">
              <a:avLst/>
            </a:prstGeom>
            <a:blipFill dpi="0" rotWithShape="0">
              <a:blip r:embed="rId3">
                <a:alphaModFix amt="61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endParaRPr lang="en-US" altLang="en-US" sz="2250">
                <a:solidFill>
                  <a:srgbClr val="4A7594"/>
                </a:solidFill>
                <a:latin typeface="Helvetica Neue Bold Condensed" pitchFamily="-106" charset="0"/>
                <a:cs typeface="华文细黑" pitchFamily="-106" charset="-120"/>
              </a:endParaRPr>
            </a:p>
          </p:txBody>
        </p:sp>
        <p:sp>
          <p:nvSpPr>
            <p:cNvPr id="73756" name="Rectangle 6"/>
            <p:cNvSpPr>
              <a:spLocks/>
            </p:cNvSpPr>
            <p:nvPr/>
          </p:nvSpPr>
          <p:spPr bwMode="auto">
            <a:xfrm>
              <a:off x="1030" y="1187"/>
              <a:ext cx="1314"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3375">
                  <a:latin typeface="Helvetica Neue Bold Condensed" pitchFamily="-106" charset="0"/>
                  <a:cs typeface="华文细黑" pitchFamily="-106" charset="-120"/>
                </a:rPr>
                <a:t>VOCAL</a:t>
              </a:r>
            </a:p>
          </p:txBody>
        </p:sp>
      </p:grpSp>
      <p:sp>
        <p:nvSpPr>
          <p:cNvPr id="73732" name="Rectangle 7"/>
          <p:cNvSpPr>
            <a:spLocks/>
          </p:cNvSpPr>
          <p:nvPr/>
        </p:nvSpPr>
        <p:spPr bwMode="auto">
          <a:xfrm>
            <a:off x="2295919" y="3040559"/>
            <a:ext cx="2205633"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429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SYMPHONY</a:t>
            </a:r>
          </a:p>
        </p:txBody>
      </p:sp>
      <p:sp>
        <p:nvSpPr>
          <p:cNvPr id="73733" name="Rectangle 8"/>
          <p:cNvSpPr>
            <a:spLocks/>
          </p:cNvSpPr>
          <p:nvPr/>
        </p:nvSpPr>
        <p:spPr bwMode="auto">
          <a:xfrm>
            <a:off x="8182908" y="2322560"/>
            <a:ext cx="121828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ANTHEM</a:t>
            </a:r>
          </a:p>
        </p:txBody>
      </p:sp>
      <p:sp>
        <p:nvSpPr>
          <p:cNvPr id="73734" name="Rectangle 9"/>
          <p:cNvSpPr>
            <a:spLocks/>
          </p:cNvSpPr>
          <p:nvPr/>
        </p:nvSpPr>
        <p:spPr bwMode="auto">
          <a:xfrm>
            <a:off x="1268578" y="3455789"/>
            <a:ext cx="2205633"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429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a:solidFill>
                  <a:srgbClr val="D5D4D6"/>
                </a:solidFill>
                <a:latin typeface="Helvetica Neue Bold Condensed" pitchFamily="-106" charset="0"/>
                <a:cs typeface="华文细黑" pitchFamily="-106" charset="-120"/>
              </a:rPr>
              <a:t>BALLET</a:t>
            </a:r>
          </a:p>
        </p:txBody>
      </p:sp>
      <p:sp>
        <p:nvSpPr>
          <p:cNvPr id="73735" name="Rectangle 10"/>
          <p:cNvSpPr>
            <a:spLocks/>
          </p:cNvSpPr>
          <p:nvPr/>
        </p:nvSpPr>
        <p:spPr bwMode="auto">
          <a:xfrm>
            <a:off x="1193102" y="4102321"/>
            <a:ext cx="2205633"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429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CONCERTO</a:t>
            </a:r>
          </a:p>
        </p:txBody>
      </p:sp>
      <p:sp>
        <p:nvSpPr>
          <p:cNvPr id="73736" name="Rectangle 11"/>
          <p:cNvSpPr>
            <a:spLocks/>
          </p:cNvSpPr>
          <p:nvPr/>
        </p:nvSpPr>
        <p:spPr bwMode="auto">
          <a:xfrm>
            <a:off x="1619108" y="5870790"/>
            <a:ext cx="2205633"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429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SONATA</a:t>
            </a:r>
          </a:p>
        </p:txBody>
      </p:sp>
      <p:sp>
        <p:nvSpPr>
          <p:cNvPr id="73737" name="Rectangle 12"/>
          <p:cNvSpPr>
            <a:spLocks/>
          </p:cNvSpPr>
          <p:nvPr/>
        </p:nvSpPr>
        <p:spPr bwMode="auto">
          <a:xfrm>
            <a:off x="3155289" y="3999430"/>
            <a:ext cx="2205633"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429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SUITE</a:t>
            </a:r>
          </a:p>
        </p:txBody>
      </p:sp>
      <p:sp>
        <p:nvSpPr>
          <p:cNvPr id="73738" name="Rectangle 13"/>
          <p:cNvSpPr>
            <a:spLocks/>
          </p:cNvSpPr>
          <p:nvPr/>
        </p:nvSpPr>
        <p:spPr bwMode="auto">
          <a:xfrm>
            <a:off x="7448120" y="2697996"/>
            <a:ext cx="84959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SONG</a:t>
            </a:r>
          </a:p>
        </p:txBody>
      </p:sp>
      <p:sp>
        <p:nvSpPr>
          <p:cNvPr id="73739" name="Rectangle 14"/>
          <p:cNvSpPr>
            <a:spLocks/>
          </p:cNvSpPr>
          <p:nvPr/>
        </p:nvSpPr>
        <p:spPr bwMode="auto">
          <a:xfrm>
            <a:off x="6598527" y="3133666"/>
            <a:ext cx="84959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HYMN</a:t>
            </a:r>
          </a:p>
        </p:txBody>
      </p:sp>
      <p:sp>
        <p:nvSpPr>
          <p:cNvPr id="73740" name="Rectangle 15"/>
          <p:cNvSpPr>
            <a:spLocks/>
          </p:cNvSpPr>
          <p:nvPr/>
        </p:nvSpPr>
        <p:spPr bwMode="auto">
          <a:xfrm>
            <a:off x="8279771" y="4166838"/>
            <a:ext cx="149643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ART SONG</a:t>
            </a:r>
          </a:p>
        </p:txBody>
      </p:sp>
      <p:sp>
        <p:nvSpPr>
          <p:cNvPr id="73741" name="Rectangle 16"/>
          <p:cNvSpPr>
            <a:spLocks/>
          </p:cNvSpPr>
          <p:nvPr/>
        </p:nvSpPr>
        <p:spPr bwMode="auto">
          <a:xfrm>
            <a:off x="9127398" y="4664761"/>
            <a:ext cx="6732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ARIA</a:t>
            </a:r>
          </a:p>
        </p:txBody>
      </p:sp>
      <p:sp>
        <p:nvSpPr>
          <p:cNvPr id="73742" name="Rectangle 17"/>
          <p:cNvSpPr>
            <a:spLocks/>
          </p:cNvSpPr>
          <p:nvPr/>
        </p:nvSpPr>
        <p:spPr bwMode="auto">
          <a:xfrm>
            <a:off x="6955936" y="4595329"/>
            <a:ext cx="12822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CANTATA</a:t>
            </a:r>
          </a:p>
        </p:txBody>
      </p:sp>
      <p:sp>
        <p:nvSpPr>
          <p:cNvPr id="73743" name="Rectangle 18"/>
          <p:cNvSpPr>
            <a:spLocks/>
          </p:cNvSpPr>
          <p:nvPr/>
        </p:nvSpPr>
        <p:spPr bwMode="auto">
          <a:xfrm>
            <a:off x="9464029" y="3306791"/>
            <a:ext cx="81753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MASS</a:t>
            </a:r>
          </a:p>
        </p:txBody>
      </p:sp>
      <p:sp>
        <p:nvSpPr>
          <p:cNvPr id="73744" name="Rectangle 19"/>
          <p:cNvSpPr>
            <a:spLocks/>
          </p:cNvSpPr>
          <p:nvPr/>
        </p:nvSpPr>
        <p:spPr bwMode="auto">
          <a:xfrm>
            <a:off x="6780935" y="2246821"/>
            <a:ext cx="100989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MOTET</a:t>
            </a:r>
          </a:p>
        </p:txBody>
      </p:sp>
      <p:sp>
        <p:nvSpPr>
          <p:cNvPr id="73745" name="Rectangle 20"/>
          <p:cNvSpPr>
            <a:spLocks/>
          </p:cNvSpPr>
          <p:nvPr/>
        </p:nvSpPr>
        <p:spPr bwMode="auto">
          <a:xfrm>
            <a:off x="6576636" y="3895353"/>
            <a:ext cx="151227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ORATORIO</a:t>
            </a:r>
          </a:p>
        </p:txBody>
      </p:sp>
      <p:sp>
        <p:nvSpPr>
          <p:cNvPr id="73746" name="Rectangle 21"/>
          <p:cNvSpPr>
            <a:spLocks/>
          </p:cNvSpPr>
          <p:nvPr/>
        </p:nvSpPr>
        <p:spPr bwMode="auto">
          <a:xfrm>
            <a:off x="8400170" y="2810050"/>
            <a:ext cx="1376036" cy="4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PASSION</a:t>
            </a:r>
          </a:p>
        </p:txBody>
      </p:sp>
      <p:sp>
        <p:nvSpPr>
          <p:cNvPr id="73747" name="Rectangle 22"/>
          <p:cNvSpPr>
            <a:spLocks/>
          </p:cNvSpPr>
          <p:nvPr/>
        </p:nvSpPr>
        <p:spPr bwMode="auto">
          <a:xfrm>
            <a:off x="7732785" y="5115936"/>
            <a:ext cx="139461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CHORALE</a:t>
            </a:r>
          </a:p>
        </p:txBody>
      </p:sp>
      <p:sp>
        <p:nvSpPr>
          <p:cNvPr id="73748" name="Rectangle 23"/>
          <p:cNvSpPr>
            <a:spLocks/>
          </p:cNvSpPr>
          <p:nvPr/>
        </p:nvSpPr>
        <p:spPr bwMode="auto">
          <a:xfrm>
            <a:off x="2894707" y="4896795"/>
            <a:ext cx="2205633"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429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PARTITA</a:t>
            </a:r>
          </a:p>
        </p:txBody>
      </p:sp>
      <p:sp>
        <p:nvSpPr>
          <p:cNvPr id="73749" name="Rectangle 24"/>
          <p:cNvSpPr>
            <a:spLocks/>
          </p:cNvSpPr>
          <p:nvPr/>
        </p:nvSpPr>
        <p:spPr bwMode="auto">
          <a:xfrm>
            <a:off x="2831001" y="5460024"/>
            <a:ext cx="2205633"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429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INVENTIONS</a:t>
            </a:r>
          </a:p>
        </p:txBody>
      </p:sp>
      <p:sp>
        <p:nvSpPr>
          <p:cNvPr id="73750" name="Rectangle 25"/>
          <p:cNvSpPr>
            <a:spLocks/>
          </p:cNvSpPr>
          <p:nvPr/>
        </p:nvSpPr>
        <p:spPr bwMode="auto">
          <a:xfrm>
            <a:off x="1309144" y="5102178"/>
            <a:ext cx="2205633"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429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a:solidFill>
                  <a:srgbClr val="D5D4D6"/>
                </a:solidFill>
                <a:latin typeface="Helvetica Neue Bold Condensed" pitchFamily="-106" charset="0"/>
                <a:cs typeface="华文细黑" pitchFamily="-106" charset="-120"/>
              </a:rPr>
              <a:t>PRELUDE</a:t>
            </a:r>
          </a:p>
        </p:txBody>
      </p:sp>
      <p:sp>
        <p:nvSpPr>
          <p:cNvPr id="73751" name="Rectangle 26"/>
          <p:cNvSpPr>
            <a:spLocks/>
          </p:cNvSpPr>
          <p:nvPr/>
        </p:nvSpPr>
        <p:spPr bwMode="auto">
          <a:xfrm>
            <a:off x="2965446" y="3564152"/>
            <a:ext cx="2205633"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429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250" dirty="0" smtClean="0">
                <a:solidFill>
                  <a:srgbClr val="D5D4D6"/>
                </a:solidFill>
                <a:latin typeface="Helvetica Neue Bold Condensed" pitchFamily="-106" charset="0"/>
                <a:cs typeface="华文细黑" pitchFamily="-106" charset="-120"/>
              </a:rPr>
              <a:t> TOCCATA</a:t>
            </a:r>
            <a:endParaRPr lang="en-US" altLang="en-US" sz="2250" dirty="0">
              <a:solidFill>
                <a:srgbClr val="D5D4D6"/>
              </a:solidFill>
              <a:latin typeface="Helvetica Neue Bold Condensed" pitchFamily="-106" charset="0"/>
              <a:cs typeface="华文细黑" pitchFamily="-106" charset="-120"/>
            </a:endParaRPr>
          </a:p>
        </p:txBody>
      </p:sp>
      <p:sp>
        <p:nvSpPr>
          <p:cNvPr id="64539" name="Rectangle 27"/>
          <p:cNvSpPr>
            <a:spLocks/>
          </p:cNvSpPr>
          <p:nvPr/>
        </p:nvSpPr>
        <p:spPr bwMode="auto">
          <a:xfrm>
            <a:off x="827485" y="2384227"/>
            <a:ext cx="10537031" cy="291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429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endParaRPr lang="en-US" altLang="en-US" sz="18281" b="1">
              <a:solidFill>
                <a:srgbClr val="C94B30"/>
              </a:solidFill>
              <a:latin typeface="American Typewriter" pitchFamily="-106" charset="0"/>
              <a:cs typeface="华文细黑" pitchFamily="-106" charset="-120"/>
              <a:sym typeface="American Typewriter" pitchFamily="-106" charset="0"/>
            </a:endParaRPr>
          </a:p>
        </p:txBody>
      </p:sp>
      <p:sp>
        <p:nvSpPr>
          <p:cNvPr id="73753" name="Rectangle 28"/>
          <p:cNvSpPr>
            <a:spLocks/>
          </p:cNvSpPr>
          <p:nvPr/>
        </p:nvSpPr>
        <p:spPr bwMode="auto">
          <a:xfrm>
            <a:off x="2238375" y="258961"/>
            <a:ext cx="7715250" cy="129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eaLnBrk="1" hangingPunct="1">
              <a:spcBef>
                <a:spcPct val="0"/>
              </a:spcBef>
              <a:buClrTx/>
              <a:buSzTx/>
              <a:buFontTx/>
              <a:buNone/>
            </a:pPr>
            <a:endParaRPr lang="en-US" altLang="en-US" sz="5344" dirty="0">
              <a:solidFill>
                <a:srgbClr val="D5D4D6"/>
              </a:solidFill>
              <a:latin typeface="Helvetica Neue Bold Condensed" pitchFamily="-106" charset="0"/>
              <a:cs typeface="华文细黑" pitchFamily="-106" charset="-120"/>
            </a:endParaRPr>
          </a:p>
        </p:txBody>
      </p:sp>
      <p:sp>
        <p:nvSpPr>
          <p:cNvPr id="2" name="Title 1"/>
          <p:cNvSpPr>
            <a:spLocks noGrp="1"/>
          </p:cNvSpPr>
          <p:nvPr>
            <p:ph type="title"/>
          </p:nvPr>
        </p:nvSpPr>
        <p:spPr>
          <a:xfrm>
            <a:off x="1806435" y="448338"/>
            <a:ext cx="7729728" cy="1188720"/>
          </a:xfrm>
        </p:spPr>
        <p:txBody>
          <a:bodyPr/>
          <a:lstStyle/>
          <a:p>
            <a:r>
              <a:rPr lang="en-US" dirty="0" smtClean="0"/>
              <a:t>UNIQUE CHALLENGE: GENRE OR MUSICAL FORM</a:t>
            </a:r>
            <a:endParaRPr lang="en-US" dirty="0"/>
          </a:p>
        </p:txBody>
      </p:sp>
    </p:spTree>
    <p:extLst>
      <p:ext uri="{BB962C8B-B14F-4D97-AF65-F5344CB8AC3E}">
        <p14:creationId xmlns:p14="http://schemas.microsoft.com/office/powerpoint/2010/main" val="483846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4539"/>
                                        </p:tgtEl>
                                        <p:attrNameLst>
                                          <p:attrName>style.visibility</p:attrName>
                                        </p:attrNameLst>
                                      </p:cBhvr>
                                      <p:to>
                                        <p:strVal val="visible"/>
                                      </p:to>
                                    </p:set>
                                    <p:animEffect transition="in" filter="wipe(down)">
                                      <p:cBhvr>
                                        <p:cTn id="7" dur="500"/>
                                        <p:tgtEl>
                                          <p:spTgt spid="64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“classic” catalog for music – the basics</a:t>
            </a:r>
            <a:endParaRPr lang="en-US" dirty="0"/>
          </a:p>
        </p:txBody>
      </p:sp>
      <p:sp>
        <p:nvSpPr>
          <p:cNvPr id="3" name="Content Placeholder 2"/>
          <p:cNvSpPr>
            <a:spLocks noGrp="1"/>
          </p:cNvSpPr>
          <p:nvPr>
            <p:ph idx="1"/>
          </p:nvPr>
        </p:nvSpPr>
        <p:spPr/>
        <p:txBody>
          <a:bodyPr>
            <a:normAutofit/>
          </a:bodyPr>
          <a:lstStyle/>
          <a:p>
            <a:r>
              <a:rPr lang="en-US" sz="2400" dirty="0" smtClean="0"/>
              <a:t>Use keyword searching.</a:t>
            </a:r>
          </a:p>
          <a:p>
            <a:r>
              <a:rPr lang="en-US" sz="2400" dirty="0" smtClean="0"/>
              <a:t>Include the composer’s name and title elements as keywords.</a:t>
            </a:r>
          </a:p>
          <a:p>
            <a:r>
              <a:rPr lang="en-US" sz="2400" dirty="0" smtClean="0"/>
              <a:t>Limit your search by format.</a:t>
            </a:r>
            <a:endParaRPr lang="en-US"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357" y="3145809"/>
            <a:ext cx="3542762" cy="360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5198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common problems</a:t>
            </a:r>
            <a:endParaRPr lang="en-US" dirty="0"/>
          </a:p>
        </p:txBody>
      </p:sp>
      <p:sp>
        <p:nvSpPr>
          <p:cNvPr id="3" name="Content Placeholder 2"/>
          <p:cNvSpPr>
            <a:spLocks noGrp="1"/>
          </p:cNvSpPr>
          <p:nvPr>
            <p:ph idx="1"/>
          </p:nvPr>
        </p:nvSpPr>
        <p:spPr/>
        <p:txBody>
          <a:bodyPr>
            <a:normAutofit/>
          </a:bodyPr>
          <a:lstStyle/>
          <a:p>
            <a:r>
              <a:rPr lang="en-US" sz="2400" dirty="0" smtClean="0"/>
              <a:t>Musical works often lack distinct titles.</a:t>
            </a:r>
          </a:p>
          <a:p>
            <a:r>
              <a:rPr lang="en-US" sz="2400" dirty="0" smtClean="0"/>
              <a:t>Music exists in multiple formats.</a:t>
            </a:r>
          </a:p>
          <a:p>
            <a:r>
              <a:rPr lang="en-US" sz="2400" dirty="0" smtClean="0"/>
              <a:t>A smaller work may be part of a larger work.</a:t>
            </a:r>
            <a:endParaRPr lang="en-US" sz="2400" dirty="0"/>
          </a:p>
        </p:txBody>
      </p:sp>
    </p:spTree>
    <p:extLst>
      <p:ext uri="{BB962C8B-B14F-4D97-AF65-F5344CB8AC3E}">
        <p14:creationId xmlns:p14="http://schemas.microsoft.com/office/powerpoint/2010/main" val="286543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one: musical works often lack distinct titles</a:t>
            </a:r>
            <a:endParaRPr lang="en-US" dirty="0"/>
          </a:p>
        </p:txBody>
      </p:sp>
      <p:sp>
        <p:nvSpPr>
          <p:cNvPr id="3" name="Content Placeholder 2"/>
          <p:cNvSpPr>
            <a:spLocks noGrp="1"/>
          </p:cNvSpPr>
          <p:nvPr>
            <p:ph idx="1"/>
          </p:nvPr>
        </p:nvSpPr>
        <p:spPr/>
        <p:txBody>
          <a:bodyPr/>
          <a:lstStyle/>
          <a:p>
            <a:r>
              <a:rPr lang="en-US" sz="2400" dirty="0" smtClean="0"/>
              <a:t>Solution: use the preferred title (formerly known as the uniform title).</a:t>
            </a:r>
          </a:p>
          <a:p>
            <a:r>
              <a:rPr lang="en-US" dirty="0" smtClean="0"/>
              <a:t>The preferred title links multiple manifestations of the same work within the library catalog.</a:t>
            </a:r>
          </a:p>
          <a:p>
            <a:r>
              <a:rPr lang="en-US" dirty="0" smtClean="0"/>
              <a:t>Used when the content is the same or similar but the wording of the title page is not.</a:t>
            </a:r>
          </a:p>
          <a:p>
            <a:r>
              <a:rPr lang="en-US" dirty="0" smtClean="0"/>
              <a:t>Even when a piece of music has a distinct title, the preferred title is helpful.</a:t>
            </a:r>
            <a:endParaRPr lang="en-US" dirty="0"/>
          </a:p>
        </p:txBody>
      </p:sp>
    </p:spTree>
    <p:extLst>
      <p:ext uri="{BB962C8B-B14F-4D97-AF65-F5344CB8AC3E}">
        <p14:creationId xmlns:p14="http://schemas.microsoft.com/office/powerpoint/2010/main" val="297949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p:cNvSpPr>
          <p:nvPr/>
        </p:nvSpPr>
        <p:spPr bwMode="auto">
          <a:xfrm>
            <a:off x="4633029" y="3506368"/>
            <a:ext cx="6456164" cy="30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marL="457200" indent="-457200">
              <a:spcBef>
                <a:spcPts val="2250"/>
              </a:spcBef>
              <a:buClrTx/>
              <a:buSzTx/>
              <a:buFont typeface="Arial" panose="020B0604020202020204" pitchFamily="34" charset="0"/>
              <a:buChar char="•"/>
            </a:pPr>
            <a:r>
              <a:rPr lang="en-US" altLang="en-US" sz="3375" dirty="0" smtClean="0">
                <a:latin typeface="Helvetica Neue" pitchFamily="-106" charset="0"/>
                <a:cs typeface="华文细黑" pitchFamily="-106" charset="-120"/>
                <a:sym typeface="Helvetica Neue" pitchFamily="-106" charset="0"/>
              </a:rPr>
              <a:t>The </a:t>
            </a:r>
            <a:r>
              <a:rPr lang="en-US" altLang="en-US" sz="3375" dirty="0">
                <a:latin typeface="Helvetica Neue" pitchFamily="-106" charset="0"/>
                <a:cs typeface="华文细黑" pitchFamily="-106" charset="-120"/>
                <a:sym typeface="Helvetica Neue" pitchFamily="-106" charset="0"/>
              </a:rPr>
              <a:t>“Moonlight” </a:t>
            </a:r>
            <a:r>
              <a:rPr lang="en-US" altLang="en-US" sz="3375" dirty="0" smtClean="0">
                <a:latin typeface="Helvetica Neue" pitchFamily="-106" charset="0"/>
                <a:cs typeface="华文细黑" pitchFamily="-106" charset="-120"/>
                <a:sym typeface="Helvetica Neue" pitchFamily="-106" charset="0"/>
              </a:rPr>
              <a:t>Sonata</a:t>
            </a:r>
          </a:p>
          <a:p>
            <a:pPr marL="457200" indent="-457200">
              <a:spcBef>
                <a:spcPts val="2250"/>
              </a:spcBef>
              <a:buClrTx/>
              <a:buSzTx/>
              <a:buFont typeface="Arial" panose="020B0604020202020204" pitchFamily="34" charset="0"/>
              <a:buChar char="•"/>
            </a:pPr>
            <a:r>
              <a:rPr lang="en-US" altLang="en-US" sz="3375" dirty="0" smtClean="0">
                <a:latin typeface="Helvetica Neue" pitchFamily="-106" charset="0"/>
                <a:cs typeface="华文细黑" pitchFamily="-106" charset="-120"/>
                <a:sym typeface="Helvetica Neue" pitchFamily="-106" charset="0"/>
              </a:rPr>
              <a:t>Sonata quasi </a:t>
            </a:r>
            <a:r>
              <a:rPr lang="en-US" altLang="en-US" sz="3375" dirty="0" err="1" smtClean="0">
                <a:latin typeface="Helvetica Neue" pitchFamily="-106" charset="0"/>
                <a:cs typeface="华文细黑" pitchFamily="-106" charset="-120"/>
                <a:sym typeface="Helvetica Neue" pitchFamily="-106" charset="0"/>
              </a:rPr>
              <a:t>una</a:t>
            </a:r>
            <a:r>
              <a:rPr lang="en-US" altLang="en-US" sz="3375" dirty="0" smtClean="0">
                <a:latin typeface="Helvetica Neue" pitchFamily="-106" charset="0"/>
                <a:cs typeface="华文细黑" pitchFamily="-106" charset="-120"/>
                <a:sym typeface="Helvetica Neue" pitchFamily="-106" charset="0"/>
              </a:rPr>
              <a:t> Fantasia</a:t>
            </a:r>
          </a:p>
          <a:p>
            <a:pPr marL="457200" indent="-457200">
              <a:spcBef>
                <a:spcPts val="2250"/>
              </a:spcBef>
              <a:buClrTx/>
              <a:buSzTx/>
              <a:buFont typeface="Arial" panose="020B0604020202020204" pitchFamily="34" charset="0"/>
              <a:buChar char="•"/>
            </a:pPr>
            <a:r>
              <a:rPr lang="en-US" altLang="en-US" sz="3375" dirty="0" smtClean="0">
                <a:latin typeface="Helvetica Neue" pitchFamily="-106" charset="0"/>
                <a:cs typeface="华文细黑" pitchFamily="-106" charset="-120"/>
                <a:sym typeface="Helvetica Neue" pitchFamily="-106" charset="0"/>
              </a:rPr>
              <a:t>Piano </a:t>
            </a:r>
            <a:r>
              <a:rPr lang="en-US" altLang="en-US" sz="3375" dirty="0">
                <a:latin typeface="Helvetica Neue" pitchFamily="-106" charset="0"/>
                <a:cs typeface="华文细黑" pitchFamily="-106" charset="-120"/>
                <a:sym typeface="Helvetica Neue" pitchFamily="-106" charset="0"/>
              </a:rPr>
              <a:t>Sonata in C# </a:t>
            </a:r>
            <a:r>
              <a:rPr lang="en-US" altLang="en-US" sz="3375" dirty="0" smtClean="0">
                <a:latin typeface="Helvetica Neue" pitchFamily="-106" charset="0"/>
                <a:cs typeface="华文细黑" pitchFamily="-106" charset="-120"/>
                <a:sym typeface="Helvetica Neue" pitchFamily="-106" charset="0"/>
              </a:rPr>
              <a:t>Minor</a:t>
            </a:r>
          </a:p>
          <a:p>
            <a:pPr marL="457200" indent="-457200">
              <a:spcBef>
                <a:spcPts val="2250"/>
              </a:spcBef>
              <a:buClrTx/>
              <a:buSzTx/>
              <a:buFont typeface="Arial" panose="020B0604020202020204" pitchFamily="34" charset="0"/>
              <a:buChar char="•"/>
            </a:pPr>
            <a:r>
              <a:rPr lang="en-US" altLang="en-US" sz="3375" dirty="0" smtClean="0">
                <a:latin typeface="Helvetica Neue" pitchFamily="-106" charset="0"/>
                <a:cs typeface="华文细黑" pitchFamily="-106" charset="-120"/>
                <a:sym typeface="Helvetica Neue" pitchFamily="-106" charset="0"/>
              </a:rPr>
              <a:t>Sonata</a:t>
            </a:r>
            <a:r>
              <a:rPr lang="en-US" altLang="en-US" sz="3375" dirty="0">
                <a:latin typeface="Helvetica Neue" pitchFamily="-106" charset="0"/>
                <a:cs typeface="华文细黑" pitchFamily="-106" charset="-120"/>
                <a:sym typeface="Helvetica Neue" pitchFamily="-106" charset="0"/>
              </a:rPr>
              <a:t>, Opus 27, No. 2</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067" y="629776"/>
            <a:ext cx="7072044" cy="249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759772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2059781" y="276261"/>
            <a:ext cx="8108156" cy="1705970"/>
          </a:xfrm>
        </p:spPr>
        <p:txBody>
          <a:bodyPr/>
          <a:lstStyle/>
          <a:p>
            <a:pPr>
              <a:defRPr/>
            </a:pPr>
            <a:r>
              <a:rPr lang="en-US" dirty="0" smtClean="0">
                <a:solidFill>
                  <a:schemeClr val="tx1"/>
                </a:solidFill>
              </a:rPr>
              <a:t>Formula for preferred Titles of instrumental works:</a:t>
            </a:r>
          </a:p>
        </p:txBody>
      </p:sp>
      <p:sp>
        <p:nvSpPr>
          <p:cNvPr id="86019" name="Rectangle 2"/>
          <p:cNvSpPr>
            <a:spLocks/>
          </p:cNvSpPr>
          <p:nvPr/>
        </p:nvSpPr>
        <p:spPr bwMode="auto">
          <a:xfrm>
            <a:off x="2059781" y="1982231"/>
            <a:ext cx="8108156" cy="44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431800" indent="-4318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spcBef>
                <a:spcPts val="2250"/>
              </a:spcBef>
              <a:buClrTx/>
              <a:buSzPct val="77000"/>
              <a:buFont typeface="Arial" panose="020B0604020202020204" pitchFamily="34" charset="0"/>
              <a:buChar char="•"/>
            </a:pPr>
            <a:r>
              <a:rPr lang="en-US" altLang="en-US" sz="3375" dirty="0" smtClean="0">
                <a:latin typeface="Helvetica Neue" pitchFamily="-106" charset="0"/>
                <a:cs typeface="华文细黑" pitchFamily="-106" charset="-120"/>
                <a:sym typeface="Helvetica Neue" pitchFamily="-106" charset="0"/>
              </a:rPr>
              <a:t>Genre (form of piece)</a:t>
            </a:r>
            <a:endParaRPr lang="en-US" altLang="en-US" sz="3375" dirty="0">
              <a:latin typeface="Helvetica Neue" pitchFamily="-106" charset="0"/>
              <a:cs typeface="华文细黑" pitchFamily="-106" charset="-120"/>
              <a:sym typeface="Helvetica Neue" pitchFamily="-106" charset="0"/>
            </a:endParaRPr>
          </a:p>
          <a:p>
            <a:pPr>
              <a:spcBef>
                <a:spcPts val="2250"/>
              </a:spcBef>
              <a:buClrTx/>
              <a:buSzPct val="77000"/>
              <a:buFont typeface="Arial" panose="020B0604020202020204" pitchFamily="34" charset="0"/>
              <a:buChar char="•"/>
            </a:pPr>
            <a:r>
              <a:rPr lang="en-US" altLang="en-US" sz="3375" dirty="0" smtClean="0">
                <a:latin typeface="Helvetica Neue" pitchFamily="-106" charset="0"/>
                <a:cs typeface="华文细黑" pitchFamily="-106" charset="-120"/>
                <a:sym typeface="Helvetica Neue" pitchFamily="-106" charset="0"/>
              </a:rPr>
              <a:t>Medium of performance (instrumentation)</a:t>
            </a:r>
            <a:endParaRPr lang="en-US" altLang="en-US" sz="3375" dirty="0">
              <a:latin typeface="Helvetica Neue" pitchFamily="-106" charset="0"/>
              <a:cs typeface="华文细黑" pitchFamily="-106" charset="-120"/>
              <a:sym typeface="Helvetica Neue" pitchFamily="-106" charset="0"/>
            </a:endParaRPr>
          </a:p>
          <a:p>
            <a:pPr>
              <a:spcBef>
                <a:spcPts val="2250"/>
              </a:spcBef>
              <a:buClrTx/>
              <a:buSzPct val="77000"/>
              <a:buFont typeface="Arial" panose="020B0604020202020204" pitchFamily="34" charset="0"/>
              <a:buChar char="•"/>
            </a:pPr>
            <a:r>
              <a:rPr lang="en-US" altLang="en-US" sz="3375" dirty="0">
                <a:latin typeface="Helvetica Neue" pitchFamily="-106" charset="0"/>
                <a:cs typeface="华文细黑" pitchFamily="-106" charset="-120"/>
                <a:sym typeface="Helvetica Neue" pitchFamily="-106" charset="0"/>
              </a:rPr>
              <a:t>Number</a:t>
            </a:r>
          </a:p>
          <a:p>
            <a:pPr>
              <a:spcBef>
                <a:spcPts val="2250"/>
              </a:spcBef>
              <a:buClrTx/>
              <a:buSzPct val="77000"/>
              <a:buFont typeface="Arial" panose="020B0604020202020204" pitchFamily="34" charset="0"/>
              <a:buChar char="•"/>
            </a:pPr>
            <a:r>
              <a:rPr lang="en-US" altLang="en-US" sz="3375" dirty="0">
                <a:latin typeface="Helvetica Neue" pitchFamily="-106" charset="0"/>
                <a:cs typeface="华文细黑" pitchFamily="-106" charset="-120"/>
                <a:sym typeface="Helvetica Neue" pitchFamily="-106" charset="0"/>
              </a:rPr>
              <a:t>Key</a:t>
            </a:r>
          </a:p>
          <a:p>
            <a:pPr>
              <a:spcBef>
                <a:spcPts val="2250"/>
              </a:spcBef>
              <a:buClrTx/>
              <a:buSzTx/>
              <a:buNone/>
            </a:pPr>
            <a:endParaRPr lang="en-US" altLang="en-US" sz="3375" dirty="0">
              <a:solidFill>
                <a:srgbClr val="D5D4D6"/>
              </a:solidFill>
              <a:latin typeface="Helvetica Neue" pitchFamily="-106" charset="0"/>
              <a:cs typeface="华文细黑" pitchFamily="-106" charset="-120"/>
              <a:sym typeface="Helvetica Neue" pitchFamily="-106" charset="0"/>
            </a:endParaRPr>
          </a:p>
        </p:txBody>
      </p:sp>
    </p:spTree>
    <p:extLst>
      <p:ext uri="{BB962C8B-B14F-4D97-AF65-F5344CB8AC3E}">
        <p14:creationId xmlns:p14="http://schemas.microsoft.com/office/powerpoint/2010/main" val="37760524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1890118" y="161971"/>
            <a:ext cx="8108156" cy="1230085"/>
          </a:xfrm>
        </p:spPr>
        <p:txBody>
          <a:bodyPr/>
          <a:lstStyle/>
          <a:p>
            <a:pPr>
              <a:defRPr/>
            </a:pPr>
            <a:r>
              <a:rPr lang="en-US" dirty="0" smtClean="0">
                <a:solidFill>
                  <a:schemeClr val="tx1"/>
                </a:solidFill>
              </a:rPr>
              <a:t>“moonlight” sonata</a:t>
            </a:r>
          </a:p>
        </p:txBody>
      </p:sp>
      <p:sp>
        <p:nvSpPr>
          <p:cNvPr id="83971" name="Rectangle 2"/>
          <p:cNvSpPr>
            <a:spLocks/>
          </p:cNvSpPr>
          <p:nvPr/>
        </p:nvSpPr>
        <p:spPr bwMode="auto">
          <a:xfrm>
            <a:off x="2193727" y="1830586"/>
            <a:ext cx="7804547" cy="340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spcBef>
                <a:spcPts val="2250"/>
              </a:spcBef>
              <a:buClrTx/>
              <a:buSzTx/>
              <a:buNone/>
            </a:pPr>
            <a:r>
              <a:rPr lang="en-US" altLang="en-US" sz="2531" dirty="0">
                <a:solidFill>
                  <a:schemeClr val="accent1">
                    <a:lumMod val="75000"/>
                  </a:schemeClr>
                </a:solidFill>
                <a:latin typeface="Helvetica Neue" pitchFamily="-106" charset="0"/>
                <a:cs typeface="华文细黑" pitchFamily="-106" charset="-120"/>
                <a:sym typeface="Helvetica Neue" pitchFamily="-106" charset="0"/>
              </a:rPr>
              <a:t/>
            </a:r>
            <a:br>
              <a:rPr lang="en-US" altLang="en-US" sz="2531" dirty="0">
                <a:solidFill>
                  <a:schemeClr val="accent1">
                    <a:lumMod val="75000"/>
                  </a:schemeClr>
                </a:solidFill>
                <a:latin typeface="Helvetica Neue" pitchFamily="-106" charset="0"/>
                <a:cs typeface="华文细黑" pitchFamily="-106" charset="-120"/>
                <a:sym typeface="Helvetica Neue" pitchFamily="-106" charset="0"/>
              </a:rPr>
            </a:br>
            <a:endParaRPr lang="en-US" altLang="en-US" sz="2531" dirty="0" smtClean="0">
              <a:solidFill>
                <a:schemeClr val="accent1">
                  <a:lumMod val="75000"/>
                </a:schemeClr>
              </a:solidFill>
              <a:latin typeface="Helvetica Neue" pitchFamily="-106" charset="0"/>
              <a:cs typeface="华文细黑" pitchFamily="-106" charset="-120"/>
              <a:sym typeface="Helvetica Neue" pitchFamily="-106" charset="0"/>
            </a:endParaRPr>
          </a:p>
          <a:p>
            <a:pPr>
              <a:spcBef>
                <a:spcPts val="2250"/>
              </a:spcBef>
              <a:buClrTx/>
              <a:buSzTx/>
              <a:buNone/>
            </a:pPr>
            <a:endParaRPr lang="en-US" altLang="en-US" sz="2531" dirty="0">
              <a:solidFill>
                <a:schemeClr val="accent1">
                  <a:lumMod val="75000"/>
                </a:schemeClr>
              </a:solidFill>
              <a:latin typeface="Helvetica Neue" pitchFamily="-106" charset="0"/>
              <a:cs typeface="华文细黑" pitchFamily="-106" charset="-120"/>
              <a:sym typeface="Helvetica Neue" pitchFamily="-106" charset="0"/>
            </a:endParaRPr>
          </a:p>
          <a:p>
            <a:pPr>
              <a:spcBef>
                <a:spcPts val="2250"/>
              </a:spcBef>
              <a:buClrTx/>
              <a:buSzTx/>
              <a:buNone/>
            </a:pPr>
            <a:endParaRPr lang="en-US" altLang="en-US" sz="2531" dirty="0" smtClean="0">
              <a:solidFill>
                <a:schemeClr val="accent1">
                  <a:lumMod val="75000"/>
                </a:schemeClr>
              </a:solidFill>
              <a:latin typeface="Helvetica Neue" pitchFamily="-106" charset="0"/>
              <a:cs typeface="华文细黑" pitchFamily="-106" charset="-120"/>
              <a:sym typeface="Helvetica Neue" pitchFamily="-106" charset="0"/>
            </a:endParaRPr>
          </a:p>
          <a:p>
            <a:pPr>
              <a:spcBef>
                <a:spcPts val="2250"/>
              </a:spcBef>
              <a:buClrTx/>
              <a:buSzTx/>
              <a:buNone/>
            </a:pPr>
            <a:endParaRPr lang="en-US" altLang="en-US" sz="2531" dirty="0" smtClean="0">
              <a:latin typeface="Helvetica Neue" pitchFamily="-106" charset="0"/>
              <a:cs typeface="华文细黑" pitchFamily="-106" charset="-120"/>
              <a:sym typeface="Helvetica Neue" pitchFamily="-106" charset="0"/>
            </a:endParaRPr>
          </a:p>
          <a:p>
            <a:pPr>
              <a:spcBef>
                <a:spcPts val="2250"/>
              </a:spcBef>
              <a:buClrTx/>
              <a:buSzTx/>
              <a:buNone/>
            </a:pPr>
            <a:endParaRPr lang="en-US" altLang="en-US" sz="2531" dirty="0" smtClean="0">
              <a:latin typeface="Helvetica Neue" pitchFamily="-106" charset="0"/>
              <a:cs typeface="华文细黑" pitchFamily="-106" charset="-120"/>
              <a:sym typeface="Helvetica Neue" pitchFamily="-106" charset="0"/>
            </a:endParaRPr>
          </a:p>
          <a:p>
            <a:pPr>
              <a:spcBef>
                <a:spcPts val="2250"/>
              </a:spcBef>
              <a:buClrTx/>
              <a:buSzTx/>
              <a:buNone/>
            </a:pPr>
            <a:r>
              <a:rPr lang="en-US" altLang="en-US" sz="2531" dirty="0" smtClean="0">
                <a:solidFill>
                  <a:schemeClr val="accent2">
                    <a:lumMod val="50000"/>
                  </a:schemeClr>
                </a:solidFill>
                <a:latin typeface="Helvetica Neue" pitchFamily="-106" charset="0"/>
                <a:cs typeface="华文细黑" pitchFamily="-106" charset="-120"/>
                <a:sym typeface="Helvetica Neue" pitchFamily="-106" charset="0"/>
              </a:rPr>
              <a:t>Sonatas</a:t>
            </a:r>
            <a:r>
              <a:rPr lang="en-US" altLang="en-US" sz="2531" dirty="0">
                <a:solidFill>
                  <a:schemeClr val="accent2">
                    <a:lumMod val="50000"/>
                  </a:schemeClr>
                </a:solidFill>
                <a:latin typeface="Helvetica Neue" pitchFamily="-106" charset="0"/>
                <a:cs typeface="华文细黑" pitchFamily="-106" charset="-120"/>
                <a:sym typeface="Helvetica Neue" pitchFamily="-106" charset="0"/>
              </a:rPr>
              <a:t>, </a:t>
            </a:r>
            <a:r>
              <a:rPr lang="en-US" altLang="en-US" sz="2531" dirty="0">
                <a:solidFill>
                  <a:schemeClr val="accent1">
                    <a:lumMod val="50000"/>
                  </a:schemeClr>
                </a:solidFill>
                <a:latin typeface="Helvetica Neue" pitchFamily="-106" charset="0"/>
                <a:cs typeface="华文细黑" pitchFamily="-106" charset="-120"/>
                <a:sym typeface="Helvetica Neue" pitchFamily="-106" charset="0"/>
              </a:rPr>
              <a:t>piano, </a:t>
            </a:r>
            <a:r>
              <a:rPr lang="en-US" altLang="en-US" sz="2531" dirty="0">
                <a:solidFill>
                  <a:schemeClr val="accent3">
                    <a:lumMod val="50000"/>
                  </a:schemeClr>
                </a:solidFill>
                <a:latin typeface="Helvetica Neue" pitchFamily="-106" charset="0"/>
                <a:cs typeface="华文细黑" pitchFamily="-106" charset="-120"/>
                <a:sym typeface="Helvetica Neue" pitchFamily="-106" charset="0"/>
              </a:rPr>
              <a:t>no. 14, op. 27, no. 2, </a:t>
            </a:r>
            <a:r>
              <a:rPr lang="en-US" altLang="en-US" sz="2531" dirty="0">
                <a:solidFill>
                  <a:schemeClr val="accent6">
                    <a:lumMod val="50000"/>
                  </a:schemeClr>
                </a:solidFill>
                <a:latin typeface="Helvetica Neue" pitchFamily="-106" charset="0"/>
                <a:cs typeface="华文细黑" pitchFamily="-106" charset="-120"/>
                <a:sym typeface="Helvetica Neue" pitchFamily="-106" charset="0"/>
              </a:rPr>
              <a:t>C# minor</a:t>
            </a:r>
            <a:endParaRPr lang="en-US" altLang="en-US" sz="2531" b="1" u="sng" dirty="0">
              <a:solidFill>
                <a:schemeClr val="accent6">
                  <a:lumMod val="50000"/>
                </a:schemeClr>
              </a:solidFill>
              <a:latin typeface="Helvetica Neue" pitchFamily="-106" charset="0"/>
              <a:cs typeface="华文细黑" pitchFamily="-106" charset="-120"/>
              <a:sym typeface="Helvetica Neue" pitchFamily="-106" charset="0"/>
            </a:endParaRPr>
          </a:p>
          <a:p>
            <a:pPr marL="0" lvl="3">
              <a:spcBef>
                <a:spcPts val="2250"/>
              </a:spcBef>
              <a:buClrTx/>
              <a:buNone/>
            </a:pPr>
            <a:endParaRPr lang="en-US" altLang="en-US" sz="3375" dirty="0">
              <a:solidFill>
                <a:srgbClr val="D5D4D6"/>
              </a:solidFill>
              <a:latin typeface="Helvetica Neue" pitchFamily="-106" charset="0"/>
              <a:cs typeface="华文细黑" pitchFamily="-106" charset="-120"/>
              <a:sym typeface="Helvetica Neue" pitchFamily="-106" charset="0"/>
            </a:endParaRPr>
          </a:p>
        </p:txBody>
      </p:sp>
      <p:pic>
        <p:nvPicPr>
          <p:cNvPr id="839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694" y="1748684"/>
            <a:ext cx="5949404" cy="209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2504266" y="5301995"/>
            <a:ext cx="1603709" cy="369332"/>
          </a:xfrm>
          <a:prstGeom prst="rect">
            <a:avLst/>
          </a:prstGeom>
          <a:noFill/>
        </p:spPr>
        <p:txBody>
          <a:bodyPr wrap="square" rtlCol="0">
            <a:spAutoFit/>
          </a:bodyPr>
          <a:lstStyle/>
          <a:p>
            <a:r>
              <a:rPr lang="en-US" dirty="0" smtClean="0">
                <a:solidFill>
                  <a:schemeClr val="accent2">
                    <a:lumMod val="50000"/>
                  </a:schemeClr>
                </a:solidFill>
              </a:rPr>
              <a:t>Genre</a:t>
            </a:r>
            <a:endParaRPr lang="en-US" dirty="0">
              <a:solidFill>
                <a:schemeClr val="accent2">
                  <a:lumMod val="50000"/>
                </a:schemeClr>
              </a:solidFill>
            </a:endParaRPr>
          </a:p>
        </p:txBody>
      </p:sp>
      <p:sp>
        <p:nvSpPr>
          <p:cNvPr id="3" name="TextBox 2"/>
          <p:cNvSpPr txBox="1"/>
          <p:nvPr/>
        </p:nvSpPr>
        <p:spPr>
          <a:xfrm>
            <a:off x="3358930" y="4078314"/>
            <a:ext cx="1883391" cy="646331"/>
          </a:xfrm>
          <a:prstGeom prst="rect">
            <a:avLst/>
          </a:prstGeom>
          <a:noFill/>
        </p:spPr>
        <p:txBody>
          <a:bodyPr wrap="square" rtlCol="0">
            <a:spAutoFit/>
          </a:bodyPr>
          <a:lstStyle/>
          <a:p>
            <a:r>
              <a:rPr lang="en-US" dirty="0" smtClean="0">
                <a:solidFill>
                  <a:schemeClr val="accent1">
                    <a:lumMod val="50000"/>
                  </a:schemeClr>
                </a:solidFill>
              </a:rPr>
              <a:t>Medium of performance</a:t>
            </a:r>
            <a:endParaRPr lang="en-US" dirty="0">
              <a:solidFill>
                <a:schemeClr val="accent1">
                  <a:lumMod val="50000"/>
                </a:schemeClr>
              </a:solidFill>
            </a:endParaRPr>
          </a:p>
        </p:txBody>
      </p:sp>
      <p:sp>
        <p:nvSpPr>
          <p:cNvPr id="4" name="TextBox 3"/>
          <p:cNvSpPr txBox="1"/>
          <p:nvPr/>
        </p:nvSpPr>
        <p:spPr>
          <a:xfrm>
            <a:off x="5673397" y="5314699"/>
            <a:ext cx="1191428" cy="369332"/>
          </a:xfrm>
          <a:prstGeom prst="rect">
            <a:avLst/>
          </a:prstGeom>
          <a:noFill/>
        </p:spPr>
        <p:txBody>
          <a:bodyPr wrap="square" rtlCol="0">
            <a:spAutoFit/>
          </a:bodyPr>
          <a:lstStyle/>
          <a:p>
            <a:r>
              <a:rPr lang="en-US" dirty="0" smtClean="0">
                <a:solidFill>
                  <a:schemeClr val="accent3">
                    <a:lumMod val="50000"/>
                  </a:schemeClr>
                </a:solidFill>
              </a:rPr>
              <a:t>Number</a:t>
            </a:r>
            <a:endParaRPr lang="en-US" dirty="0">
              <a:solidFill>
                <a:schemeClr val="accent3">
                  <a:lumMod val="50000"/>
                </a:schemeClr>
              </a:solidFill>
            </a:endParaRPr>
          </a:p>
        </p:txBody>
      </p:sp>
      <p:sp>
        <p:nvSpPr>
          <p:cNvPr id="5" name="TextBox 4"/>
          <p:cNvSpPr txBox="1"/>
          <p:nvPr/>
        </p:nvSpPr>
        <p:spPr>
          <a:xfrm>
            <a:off x="7765576" y="4355313"/>
            <a:ext cx="882522" cy="369332"/>
          </a:xfrm>
          <a:prstGeom prst="rect">
            <a:avLst/>
          </a:prstGeom>
          <a:noFill/>
        </p:spPr>
        <p:txBody>
          <a:bodyPr wrap="square" rtlCol="0">
            <a:spAutoFit/>
          </a:bodyPr>
          <a:lstStyle/>
          <a:p>
            <a:r>
              <a:rPr lang="en-US" dirty="0" smtClean="0">
                <a:solidFill>
                  <a:schemeClr val="accent6">
                    <a:lumMod val="50000"/>
                  </a:schemeClr>
                </a:solidFill>
              </a:rPr>
              <a:t>Key</a:t>
            </a:r>
            <a:endParaRPr lang="en-US" dirty="0">
              <a:solidFill>
                <a:schemeClr val="accent6">
                  <a:lumMod val="50000"/>
                </a:schemeClr>
              </a:solidFill>
            </a:endParaRPr>
          </a:p>
        </p:txBody>
      </p:sp>
    </p:spTree>
    <p:extLst>
      <p:ext uri="{BB962C8B-B14F-4D97-AF65-F5344CB8AC3E}">
        <p14:creationId xmlns:p14="http://schemas.microsoft.com/office/powerpoint/2010/main" val="3964720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constructing some preferred titles…</a:t>
            </a:r>
            <a:endParaRPr lang="en-US" dirty="0"/>
          </a:p>
        </p:txBody>
      </p:sp>
      <p:sp>
        <p:nvSpPr>
          <p:cNvPr id="3" name="Content Placeholder 2"/>
          <p:cNvSpPr>
            <a:spLocks noGrp="1"/>
          </p:cNvSpPr>
          <p:nvPr>
            <p:ph idx="1"/>
          </p:nvPr>
        </p:nvSpPr>
        <p:spPr/>
        <p:txBody>
          <a:bodyPr>
            <a:normAutofit/>
          </a:bodyPr>
          <a:lstStyle/>
          <a:p>
            <a:r>
              <a:rPr lang="en-US" sz="2800" dirty="0" smtClean="0"/>
              <a:t>Mozart, String Quartet in D minor, K. 421</a:t>
            </a:r>
          </a:p>
          <a:p>
            <a:r>
              <a:rPr lang="en-US" sz="2800" dirty="0" smtClean="0"/>
              <a:t>Bach, BWV 1013, Partita for Flute in A minor</a:t>
            </a:r>
          </a:p>
          <a:p>
            <a:r>
              <a:rPr lang="en-US" sz="2800" dirty="0" smtClean="0"/>
              <a:t>Steve Reich, Sextet for 2 pianos and percussion</a:t>
            </a:r>
            <a:endParaRPr lang="en-US" sz="2800" dirty="0"/>
          </a:p>
        </p:txBody>
      </p:sp>
    </p:spTree>
    <p:extLst>
      <p:ext uri="{BB962C8B-B14F-4D97-AF65-F5344CB8AC3E}">
        <p14:creationId xmlns:p14="http://schemas.microsoft.com/office/powerpoint/2010/main" val="1884420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lnSpc>
                <a:spcPct val="100000"/>
              </a:lnSpc>
              <a:spcBef>
                <a:spcPts val="1000"/>
              </a:spcBef>
            </a:pPr>
            <a:r>
              <a:rPr lang="en-US" sz="2800" cap="none" spc="0" dirty="0">
                <a:solidFill>
                  <a:srgbClr val="000000">
                    <a:lumMod val="85000"/>
                    <a:lumOff val="15000"/>
                  </a:srgbClr>
                </a:solidFill>
                <a:ea typeface="+mn-ea"/>
                <a:cs typeface="+mn-cs"/>
              </a:rPr>
              <a:t>Mozart, String Quartet in D minor, K. 421</a:t>
            </a:r>
            <a:br>
              <a:rPr lang="en-US" sz="2800" cap="none" spc="0" dirty="0">
                <a:solidFill>
                  <a:srgbClr val="000000">
                    <a:lumMod val="85000"/>
                    <a:lumOff val="15000"/>
                  </a:srgbClr>
                </a:solidFill>
                <a:ea typeface="+mn-ea"/>
                <a:cs typeface="+mn-cs"/>
              </a:rPr>
            </a:br>
            <a:endParaRPr lang="en-US" dirty="0"/>
          </a:p>
        </p:txBody>
      </p:sp>
      <p:sp>
        <p:nvSpPr>
          <p:cNvPr id="4" name="Content Placeholder 3"/>
          <p:cNvSpPr>
            <a:spLocks noGrp="1"/>
          </p:cNvSpPr>
          <p:nvPr>
            <p:ph idx="1"/>
          </p:nvPr>
        </p:nvSpPr>
        <p:spPr/>
        <p:txBody>
          <a:bodyPr>
            <a:normAutofit/>
          </a:bodyPr>
          <a:lstStyle/>
          <a:p>
            <a:r>
              <a:rPr lang="en-US" sz="2800" dirty="0" smtClean="0"/>
              <a:t>Quartets, violins (2), viola, cello, K. 421, D minor</a:t>
            </a:r>
            <a:endParaRPr lang="en-US" sz="2800" dirty="0"/>
          </a:p>
        </p:txBody>
      </p:sp>
    </p:spTree>
    <p:extLst>
      <p:ext uri="{BB962C8B-B14F-4D97-AF65-F5344CB8AC3E}">
        <p14:creationId xmlns:p14="http://schemas.microsoft.com/office/powerpoint/2010/main" val="1453781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lnSpc>
                <a:spcPct val="100000"/>
              </a:lnSpc>
              <a:spcBef>
                <a:spcPts val="1000"/>
              </a:spcBef>
            </a:pPr>
            <a:r>
              <a:rPr lang="en-US" cap="none" spc="0" dirty="0">
                <a:solidFill>
                  <a:srgbClr val="000000">
                    <a:lumMod val="85000"/>
                    <a:lumOff val="15000"/>
                  </a:srgbClr>
                </a:solidFill>
                <a:ea typeface="+mn-ea"/>
                <a:cs typeface="+mn-cs"/>
              </a:rPr>
              <a:t>Bach, BWV 1013, Partita for Flute in A minor</a:t>
            </a:r>
            <a:br>
              <a:rPr lang="en-US" cap="none" spc="0" dirty="0">
                <a:solidFill>
                  <a:srgbClr val="000000">
                    <a:lumMod val="85000"/>
                    <a:lumOff val="15000"/>
                  </a:srgbClr>
                </a:solidFill>
                <a:ea typeface="+mn-ea"/>
                <a:cs typeface="+mn-cs"/>
              </a:rPr>
            </a:br>
            <a:endParaRPr lang="en-US" dirty="0"/>
          </a:p>
        </p:txBody>
      </p:sp>
      <p:sp>
        <p:nvSpPr>
          <p:cNvPr id="3" name="Content Placeholder 2"/>
          <p:cNvSpPr>
            <a:spLocks noGrp="1"/>
          </p:cNvSpPr>
          <p:nvPr>
            <p:ph idx="1"/>
          </p:nvPr>
        </p:nvSpPr>
        <p:spPr/>
        <p:txBody>
          <a:bodyPr>
            <a:normAutofit/>
          </a:bodyPr>
          <a:lstStyle/>
          <a:p>
            <a:r>
              <a:rPr lang="en-US" sz="2400" dirty="0" smtClean="0"/>
              <a:t>Partitas, flute, BWV 1013,  A minor</a:t>
            </a:r>
            <a:endParaRPr lang="en-US" sz="2400" dirty="0"/>
          </a:p>
        </p:txBody>
      </p:sp>
    </p:spTree>
    <p:extLst>
      <p:ext uri="{BB962C8B-B14F-4D97-AF65-F5344CB8AC3E}">
        <p14:creationId xmlns:p14="http://schemas.microsoft.com/office/powerpoint/2010/main" val="185957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music reference uniquely challenging?</a:t>
            </a:r>
            <a:endParaRPr lang="en-US" dirty="0"/>
          </a:p>
        </p:txBody>
      </p:sp>
      <p:sp>
        <p:nvSpPr>
          <p:cNvPr id="3" name="Content Placeholder 2"/>
          <p:cNvSpPr>
            <a:spLocks noGrp="1"/>
          </p:cNvSpPr>
          <p:nvPr>
            <p:ph idx="1"/>
          </p:nvPr>
        </p:nvSpPr>
        <p:spPr/>
        <p:txBody>
          <a:bodyPr/>
          <a:lstStyle/>
          <a:p>
            <a:r>
              <a:rPr lang="en-US" dirty="0"/>
              <a:t>v</a:t>
            </a:r>
            <a:r>
              <a:rPr lang="en-US" dirty="0" smtClean="0"/>
              <a:t>arious formats</a:t>
            </a:r>
          </a:p>
          <a:p>
            <a:r>
              <a:rPr lang="en-US" dirty="0"/>
              <a:t>v</a:t>
            </a:r>
            <a:r>
              <a:rPr lang="en-US" dirty="0" smtClean="0"/>
              <a:t>arious </a:t>
            </a:r>
            <a:r>
              <a:rPr lang="en-US" dirty="0"/>
              <a:t>instrumentation (and various terminology) of the musical </a:t>
            </a:r>
            <a:r>
              <a:rPr lang="en-US" dirty="0" smtClean="0"/>
              <a:t>work</a:t>
            </a:r>
          </a:p>
          <a:p>
            <a:r>
              <a:rPr lang="en-US" dirty="0"/>
              <a:t>various arrangements</a:t>
            </a:r>
          </a:p>
          <a:p>
            <a:r>
              <a:rPr lang="en-US" dirty="0"/>
              <a:t>various participants</a:t>
            </a:r>
          </a:p>
          <a:p>
            <a:r>
              <a:rPr lang="en-US" dirty="0"/>
              <a:t>various editions or performances</a:t>
            </a:r>
          </a:p>
          <a:p>
            <a:endParaRPr lang="en-US" dirty="0"/>
          </a:p>
          <a:p>
            <a:endParaRPr lang="en-US" dirty="0"/>
          </a:p>
        </p:txBody>
      </p:sp>
    </p:spTree>
    <p:extLst>
      <p:ext uri="{BB962C8B-B14F-4D97-AF65-F5344CB8AC3E}">
        <p14:creationId xmlns:p14="http://schemas.microsoft.com/office/powerpoint/2010/main" val="1762325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lnSpc>
                <a:spcPct val="100000"/>
              </a:lnSpc>
              <a:spcBef>
                <a:spcPts val="1000"/>
              </a:spcBef>
            </a:pPr>
            <a:r>
              <a:rPr lang="en-US" cap="none" spc="0" dirty="0">
                <a:solidFill>
                  <a:srgbClr val="000000">
                    <a:lumMod val="85000"/>
                    <a:lumOff val="15000"/>
                  </a:srgbClr>
                </a:solidFill>
                <a:ea typeface="+mn-ea"/>
                <a:cs typeface="+mn-cs"/>
              </a:rPr>
              <a:t>Steve Reich, Sextet for 2 pianos and percussion</a:t>
            </a:r>
            <a:br>
              <a:rPr lang="en-US" cap="none" spc="0" dirty="0">
                <a:solidFill>
                  <a:srgbClr val="000000">
                    <a:lumMod val="85000"/>
                    <a:lumOff val="15000"/>
                  </a:srgbClr>
                </a:solidFill>
                <a:ea typeface="+mn-ea"/>
                <a:cs typeface="+mn-cs"/>
              </a:rPr>
            </a:br>
            <a:endParaRPr lang="en-US" dirty="0"/>
          </a:p>
        </p:txBody>
      </p:sp>
      <p:sp>
        <p:nvSpPr>
          <p:cNvPr id="3" name="Content Placeholder 2"/>
          <p:cNvSpPr>
            <a:spLocks noGrp="1"/>
          </p:cNvSpPr>
          <p:nvPr>
            <p:ph idx="1"/>
          </p:nvPr>
        </p:nvSpPr>
        <p:spPr/>
        <p:txBody>
          <a:bodyPr>
            <a:normAutofit/>
          </a:bodyPr>
          <a:lstStyle/>
          <a:p>
            <a:r>
              <a:rPr lang="en-US" sz="2400" dirty="0" smtClean="0"/>
              <a:t>Sextets, keyboard instruments (2), percussion</a:t>
            </a:r>
            <a:endParaRPr lang="en-US" sz="2400" dirty="0"/>
          </a:p>
        </p:txBody>
      </p:sp>
    </p:spTree>
    <p:extLst>
      <p:ext uri="{BB962C8B-B14F-4D97-AF65-F5344CB8AC3E}">
        <p14:creationId xmlns:p14="http://schemas.microsoft.com/office/powerpoint/2010/main" val="3604070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two: music exists in multiple formats</a:t>
            </a:r>
            <a:endParaRPr lang="en-US" dirty="0"/>
          </a:p>
        </p:txBody>
      </p:sp>
      <p:sp>
        <p:nvSpPr>
          <p:cNvPr id="3" name="Content Placeholder 2"/>
          <p:cNvSpPr>
            <a:spLocks noGrp="1"/>
          </p:cNvSpPr>
          <p:nvPr>
            <p:ph idx="1"/>
          </p:nvPr>
        </p:nvSpPr>
        <p:spPr/>
        <p:txBody>
          <a:bodyPr>
            <a:normAutofit/>
          </a:bodyPr>
          <a:lstStyle/>
          <a:p>
            <a:r>
              <a:rPr lang="en-US" sz="2800" dirty="0" smtClean="0"/>
              <a:t>Solution – limit your search format.</a:t>
            </a:r>
          </a:p>
          <a:p>
            <a:r>
              <a:rPr lang="en-US" sz="2400" dirty="0" smtClean="0"/>
              <a:t>In “classic” catalogs, searches are typically limited in the advanced search.</a:t>
            </a:r>
          </a:p>
          <a:p>
            <a:r>
              <a:rPr lang="en-US" sz="2400" dirty="0" smtClean="0"/>
              <a:t>In “next-gen” catalogs (discovery layers) searches are limited by facets.</a:t>
            </a:r>
            <a:endParaRPr lang="en-US" sz="2400" dirty="0"/>
          </a:p>
        </p:txBody>
      </p:sp>
    </p:spTree>
    <p:extLst>
      <p:ext uri="{BB962C8B-B14F-4D97-AF65-F5344CB8AC3E}">
        <p14:creationId xmlns:p14="http://schemas.microsoft.com/office/powerpoint/2010/main" val="1216361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2131219" y="413474"/>
            <a:ext cx="8108156" cy="1511127"/>
          </a:xfrm>
        </p:spPr>
        <p:txBody>
          <a:bodyPr/>
          <a:lstStyle/>
          <a:p>
            <a:pPr>
              <a:defRPr/>
            </a:pPr>
            <a:r>
              <a:rPr lang="en-US" dirty="0" smtClean="0">
                <a:solidFill>
                  <a:schemeClr val="tx1"/>
                </a:solidFill>
              </a:rPr>
              <a:t>other tips for decoding a preferred title</a:t>
            </a:r>
          </a:p>
        </p:txBody>
      </p:sp>
      <p:sp>
        <p:nvSpPr>
          <p:cNvPr id="96259" name="Rectangle 2"/>
          <p:cNvSpPr>
            <a:spLocks/>
          </p:cNvSpPr>
          <p:nvPr/>
        </p:nvSpPr>
        <p:spPr bwMode="auto">
          <a:xfrm>
            <a:off x="2131218" y="2415654"/>
            <a:ext cx="8340329" cy="410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431800" indent="-431800">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spcBef>
                <a:spcPts val="2250"/>
              </a:spcBef>
              <a:buClrTx/>
              <a:buSzTx/>
              <a:buNone/>
            </a:pPr>
            <a:endParaRPr lang="en-US" altLang="en-US" sz="3375" dirty="0">
              <a:solidFill>
                <a:srgbClr val="D5D4D6"/>
              </a:solidFill>
              <a:latin typeface="Helvetica Neue" pitchFamily="-106" charset="0"/>
              <a:cs typeface="华文细黑" pitchFamily="-106" charset="-120"/>
              <a:sym typeface="Helvetica Neue" pitchFamily="-106" charset="0"/>
            </a:endParaRPr>
          </a:p>
        </p:txBody>
      </p:sp>
      <p:pic>
        <p:nvPicPr>
          <p:cNvPr id="2" name="Picture 1"/>
          <p:cNvPicPr>
            <a:picLocks noChangeAspect="1"/>
          </p:cNvPicPr>
          <p:nvPr/>
        </p:nvPicPr>
        <p:blipFill>
          <a:blip r:embed="rId3"/>
          <a:stretch>
            <a:fillRect/>
          </a:stretch>
        </p:blipFill>
        <p:spPr>
          <a:xfrm>
            <a:off x="2284862" y="2253585"/>
            <a:ext cx="9073591" cy="3055393"/>
          </a:xfrm>
          <a:prstGeom prst="rect">
            <a:avLst/>
          </a:prstGeom>
        </p:spPr>
      </p:pic>
      <p:sp>
        <p:nvSpPr>
          <p:cNvPr id="3" name="Up Arrow 2"/>
          <p:cNvSpPr/>
          <p:nvPr/>
        </p:nvSpPr>
        <p:spPr>
          <a:xfrm>
            <a:off x="6717639" y="3985145"/>
            <a:ext cx="750627" cy="13238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53358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tips for decoding a preferred title:</a:t>
            </a:r>
            <a:endParaRPr lang="en-US" dirty="0"/>
          </a:p>
        </p:txBody>
      </p:sp>
      <p:pic>
        <p:nvPicPr>
          <p:cNvPr id="4" name="Content Placeholder 3"/>
          <p:cNvPicPr>
            <a:picLocks noGrp="1" noChangeAspect="1"/>
          </p:cNvPicPr>
          <p:nvPr>
            <p:ph idx="1"/>
          </p:nvPr>
        </p:nvPicPr>
        <p:blipFill>
          <a:blip r:embed="rId3"/>
          <a:stretch>
            <a:fillRect/>
          </a:stretch>
        </p:blipFill>
        <p:spPr>
          <a:xfrm>
            <a:off x="2065222" y="2429301"/>
            <a:ext cx="8336150" cy="3712192"/>
          </a:xfrm>
          <a:prstGeom prst="rect">
            <a:avLst/>
          </a:prstGeom>
        </p:spPr>
      </p:pic>
      <p:sp>
        <p:nvSpPr>
          <p:cNvPr id="6" name="Left Arrow 5"/>
          <p:cNvSpPr/>
          <p:nvPr/>
        </p:nvSpPr>
        <p:spPr>
          <a:xfrm>
            <a:off x="6233297" y="3425589"/>
            <a:ext cx="1477688" cy="477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622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three: a smaller work may be part of a larger work</a:t>
            </a:r>
            <a:endParaRPr lang="en-US" dirty="0"/>
          </a:p>
        </p:txBody>
      </p:sp>
      <p:sp>
        <p:nvSpPr>
          <p:cNvPr id="3" name="Content Placeholder 2"/>
          <p:cNvSpPr>
            <a:spLocks noGrp="1"/>
          </p:cNvSpPr>
          <p:nvPr>
            <p:ph idx="1"/>
          </p:nvPr>
        </p:nvSpPr>
        <p:spPr/>
        <p:txBody>
          <a:bodyPr>
            <a:normAutofit/>
          </a:bodyPr>
          <a:lstStyle/>
          <a:p>
            <a:r>
              <a:rPr lang="en-US" sz="2800" dirty="0" smtClean="0"/>
              <a:t>Solution – If you can’t find the smaller part, search for the entire work.</a:t>
            </a:r>
          </a:p>
          <a:p>
            <a:r>
              <a:rPr lang="en-US" sz="2400" dirty="0" smtClean="0"/>
              <a:t>If you can’t find a specific aria, look for the entire opera.</a:t>
            </a:r>
          </a:p>
          <a:p>
            <a:r>
              <a:rPr lang="en-US" sz="2400" dirty="0" smtClean="0"/>
              <a:t>If you can’t find Op. 6, no. 1 individually, look for all of the Op. 6.</a:t>
            </a:r>
            <a:endParaRPr lang="en-US" sz="2400" dirty="0"/>
          </a:p>
        </p:txBody>
      </p:sp>
    </p:spTree>
    <p:extLst>
      <p:ext uri="{BB962C8B-B14F-4D97-AF65-F5344CB8AC3E}">
        <p14:creationId xmlns:p14="http://schemas.microsoft.com/office/powerpoint/2010/main" val="4233081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problem – finding a single work in a collection</a:t>
            </a:r>
            <a:endParaRPr lang="en-US" dirty="0"/>
          </a:p>
        </p:txBody>
      </p:sp>
      <p:sp>
        <p:nvSpPr>
          <p:cNvPr id="3" name="Content Placeholder 2"/>
          <p:cNvSpPr>
            <a:spLocks noGrp="1"/>
          </p:cNvSpPr>
          <p:nvPr>
            <p:ph idx="1"/>
          </p:nvPr>
        </p:nvSpPr>
        <p:spPr/>
        <p:txBody>
          <a:bodyPr>
            <a:normAutofit/>
          </a:bodyPr>
          <a:lstStyle/>
          <a:p>
            <a:r>
              <a:rPr lang="en-US" sz="2400" dirty="0" smtClean="0"/>
              <a:t>Solution – Look at the contents notes for the item.</a:t>
            </a:r>
          </a:p>
          <a:p>
            <a:r>
              <a:rPr lang="en-US" sz="2000" dirty="0" smtClean="0"/>
              <a:t>Depending on the cataloger, there me be added entries for each work in a collection.</a:t>
            </a:r>
            <a:endParaRPr lang="en-US" sz="2000" dirty="0"/>
          </a:p>
        </p:txBody>
      </p:sp>
    </p:spTree>
    <p:extLst>
      <p:ext uri="{BB962C8B-B14F-4D97-AF65-F5344CB8AC3E}">
        <p14:creationId xmlns:p14="http://schemas.microsoft.com/office/powerpoint/2010/main" val="2863169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6827" y="532263"/>
            <a:ext cx="11227674" cy="5882185"/>
          </a:xfrm>
          <a:prstGeom prst="rect">
            <a:avLst/>
          </a:prstGeom>
        </p:spPr>
      </p:pic>
    </p:spTree>
    <p:extLst>
      <p:ext uri="{BB962C8B-B14F-4D97-AF65-F5344CB8AC3E}">
        <p14:creationId xmlns:p14="http://schemas.microsoft.com/office/powerpoint/2010/main" val="3671528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p:txBody>
          <a:bodyPr/>
          <a:lstStyle/>
          <a:p>
            <a:pPr>
              <a:defRPr/>
            </a:pPr>
            <a:r>
              <a:rPr lang="en-US" dirty="0" smtClean="0">
                <a:solidFill>
                  <a:schemeClr val="tx1"/>
                </a:solidFill>
              </a:rPr>
              <a:t>Need More Information on a Work?</a:t>
            </a:r>
          </a:p>
        </p:txBody>
      </p:sp>
      <p:sp>
        <p:nvSpPr>
          <p:cNvPr id="2" name="Content Placeholder 1"/>
          <p:cNvSpPr>
            <a:spLocks noGrp="1"/>
          </p:cNvSpPr>
          <p:nvPr>
            <p:ph idx="1"/>
          </p:nvPr>
        </p:nvSpPr>
        <p:spPr>
          <a:xfrm>
            <a:off x="2026420" y="2523720"/>
            <a:ext cx="7729728" cy="3101983"/>
          </a:xfrm>
        </p:spPr>
        <p:txBody>
          <a:bodyPr>
            <a:normAutofit/>
          </a:bodyPr>
          <a:lstStyle/>
          <a:p>
            <a:r>
              <a:rPr lang="en-US" sz="2400" i="1" dirty="0" smtClean="0"/>
              <a:t>New Grove Dictionary of Music and Musicians, </a:t>
            </a:r>
            <a:r>
              <a:rPr lang="en-US" sz="2400" dirty="0" smtClean="0"/>
              <a:t>2</a:t>
            </a:r>
            <a:r>
              <a:rPr lang="en-US" sz="2400" baseline="30000" dirty="0" smtClean="0"/>
              <a:t>nd</a:t>
            </a:r>
            <a:r>
              <a:rPr lang="en-US" sz="2400" dirty="0" smtClean="0"/>
              <a:t> ed., edited by Stanley Sadie, (New York: Oxford University Press, 2001). </a:t>
            </a:r>
            <a:endParaRPr lang="en-US" sz="2400" dirty="0"/>
          </a:p>
          <a:p>
            <a:r>
              <a:rPr lang="en-US" sz="2400" dirty="0" smtClean="0"/>
              <a:t>The </a:t>
            </a:r>
            <a:r>
              <a:rPr lang="en-US" sz="2400" i="1" dirty="0" smtClean="0"/>
              <a:t>New Grove </a:t>
            </a:r>
            <a:r>
              <a:rPr lang="en-US" sz="2400" dirty="0" smtClean="0"/>
              <a:t>is available online as part of </a:t>
            </a:r>
            <a:r>
              <a:rPr lang="en-US" sz="2400" i="1" dirty="0" smtClean="0"/>
              <a:t>Oxford Music Online.</a:t>
            </a:r>
            <a:endParaRPr lang="en-US" sz="2400" i="1" dirty="0"/>
          </a:p>
        </p:txBody>
      </p:sp>
      <p:grpSp>
        <p:nvGrpSpPr>
          <p:cNvPr id="98308" name="Group 3"/>
          <p:cNvGrpSpPr>
            <a:grpSpLocks/>
          </p:cNvGrpSpPr>
          <p:nvPr/>
        </p:nvGrpSpPr>
        <p:grpSpPr bwMode="auto">
          <a:xfrm>
            <a:off x="8594622" y="4207936"/>
            <a:ext cx="2732484" cy="2250281"/>
            <a:chOff x="0" y="0"/>
            <a:chExt cx="2448" cy="2008"/>
          </a:xfrm>
        </p:grpSpPr>
        <p:sp>
          <p:nvSpPr>
            <p:cNvPr id="98309" name="AutoShape 4"/>
            <p:cNvSpPr>
              <a:spLocks/>
            </p:cNvSpPr>
            <p:nvPr/>
          </p:nvSpPr>
          <p:spPr bwMode="auto">
            <a:xfrm>
              <a:off x="0" y="0"/>
              <a:ext cx="2392" cy="2008"/>
            </a:xfrm>
            <a:custGeom>
              <a:avLst/>
              <a:gdLst>
                <a:gd name="T0" fmla="*/ 132 w 21719"/>
                <a:gd name="T1" fmla="*/ 0 h 21839"/>
                <a:gd name="T2" fmla="*/ 150 w 21719"/>
                <a:gd name="T3" fmla="*/ 31 h 21839"/>
                <a:gd name="T4" fmla="*/ 185 w 21719"/>
                <a:gd name="T5" fmla="*/ 8 h 21839"/>
                <a:gd name="T6" fmla="*/ 184 w 21719"/>
                <a:gd name="T7" fmla="*/ 42 h 21839"/>
                <a:gd name="T8" fmla="*/ 230 w 21719"/>
                <a:gd name="T9" fmla="*/ 31 h 21839"/>
                <a:gd name="T10" fmla="*/ 209 w 21719"/>
                <a:gd name="T11" fmla="*/ 61 h 21839"/>
                <a:gd name="T12" fmla="*/ 257 w 21719"/>
                <a:gd name="T13" fmla="*/ 64 h 21839"/>
                <a:gd name="T14" fmla="*/ 220 w 21719"/>
                <a:gd name="T15" fmla="*/ 86 h 21839"/>
                <a:gd name="T16" fmla="*/ 263 w 21719"/>
                <a:gd name="T17" fmla="*/ 102 h 21839"/>
                <a:gd name="T18" fmla="*/ 216 w 21719"/>
                <a:gd name="T19" fmla="*/ 112 h 21839"/>
                <a:gd name="T20" fmla="*/ 246 w 21719"/>
                <a:gd name="T21" fmla="*/ 138 h 21839"/>
                <a:gd name="T22" fmla="*/ 198 w 21719"/>
                <a:gd name="T23" fmla="*/ 134 h 21839"/>
                <a:gd name="T24" fmla="*/ 209 w 21719"/>
                <a:gd name="T25" fmla="*/ 167 h 21839"/>
                <a:gd name="T26" fmla="*/ 168 w 21719"/>
                <a:gd name="T27" fmla="*/ 149 h 21839"/>
                <a:gd name="T28" fmla="*/ 159 w 21719"/>
                <a:gd name="T29" fmla="*/ 183 h 21839"/>
                <a:gd name="T30" fmla="*/ 132 w 21719"/>
                <a:gd name="T31" fmla="*/ 155 h 21839"/>
                <a:gd name="T32" fmla="*/ 104 w 21719"/>
                <a:gd name="T33" fmla="*/ 183 h 21839"/>
                <a:gd name="T34" fmla="*/ 95 w 21719"/>
                <a:gd name="T35" fmla="*/ 149 h 21839"/>
                <a:gd name="T36" fmla="*/ 54 w 21719"/>
                <a:gd name="T37" fmla="*/ 167 h 21839"/>
                <a:gd name="T38" fmla="*/ 66 w 21719"/>
                <a:gd name="T39" fmla="*/ 134 h 21839"/>
                <a:gd name="T40" fmla="*/ 18 w 21719"/>
                <a:gd name="T41" fmla="*/ 138 h 21839"/>
                <a:gd name="T42" fmla="*/ 47 w 21719"/>
                <a:gd name="T43" fmla="*/ 112 h 21839"/>
                <a:gd name="T44" fmla="*/ 1 w 21719"/>
                <a:gd name="T45" fmla="*/ 102 h 21839"/>
                <a:gd name="T46" fmla="*/ 43 w 21719"/>
                <a:gd name="T47" fmla="*/ 86 h 21839"/>
                <a:gd name="T48" fmla="*/ 6 w 21719"/>
                <a:gd name="T49" fmla="*/ 64 h 21839"/>
                <a:gd name="T50" fmla="*/ 55 w 21719"/>
                <a:gd name="T51" fmla="*/ 61 h 21839"/>
                <a:gd name="T52" fmla="*/ 34 w 21719"/>
                <a:gd name="T53" fmla="*/ 31 h 21839"/>
                <a:gd name="T54" fmla="*/ 79 w 21719"/>
                <a:gd name="T55" fmla="*/ 42 h 21839"/>
                <a:gd name="T56" fmla="*/ 78 w 21719"/>
                <a:gd name="T57" fmla="*/ 8 h 21839"/>
                <a:gd name="T58" fmla="*/ 113 w 21719"/>
                <a:gd name="T59" fmla="*/ 31 h 21839"/>
                <a:gd name="T60" fmla="*/ 132 w 21719"/>
                <a:gd name="T61" fmla="*/ 0 h 21839"/>
                <a:gd name="T62" fmla="*/ 132 w 21719"/>
                <a:gd name="T63" fmla="*/ 0 h 218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19"/>
                <a:gd name="T97" fmla="*/ 0 h 21839"/>
                <a:gd name="T98" fmla="*/ 21719 w 21719"/>
                <a:gd name="T99" fmla="*/ 21839 h 218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19" h="21839">
                  <a:moveTo>
                    <a:pt x="10859" y="0"/>
                  </a:moveTo>
                  <a:lnTo>
                    <a:pt x="12386" y="3696"/>
                  </a:lnTo>
                  <a:lnTo>
                    <a:pt x="15276" y="944"/>
                  </a:lnTo>
                  <a:lnTo>
                    <a:pt x="15176" y="4945"/>
                  </a:lnTo>
                  <a:lnTo>
                    <a:pt x="18929" y="3613"/>
                  </a:lnTo>
                  <a:lnTo>
                    <a:pt x="17220" y="7227"/>
                  </a:lnTo>
                  <a:lnTo>
                    <a:pt x="21187" y="7545"/>
                  </a:lnTo>
                  <a:lnTo>
                    <a:pt x="18163" y="10147"/>
                  </a:lnTo>
                  <a:lnTo>
                    <a:pt x="21659" y="12061"/>
                  </a:lnTo>
                  <a:lnTo>
                    <a:pt x="17844" y="13201"/>
                  </a:lnTo>
                  <a:lnTo>
                    <a:pt x="20264" y="16379"/>
                  </a:lnTo>
                  <a:lnTo>
                    <a:pt x="16317" y="15861"/>
                  </a:lnTo>
                  <a:lnTo>
                    <a:pt x="17242" y="19753"/>
                  </a:lnTo>
                  <a:lnTo>
                    <a:pt x="13846" y="17666"/>
                  </a:lnTo>
                  <a:lnTo>
                    <a:pt x="13117" y="21600"/>
                  </a:lnTo>
                  <a:lnTo>
                    <a:pt x="10859" y="18304"/>
                  </a:lnTo>
                  <a:lnTo>
                    <a:pt x="8601" y="21600"/>
                  </a:lnTo>
                  <a:lnTo>
                    <a:pt x="7872" y="17666"/>
                  </a:lnTo>
                  <a:lnTo>
                    <a:pt x="4476" y="19753"/>
                  </a:lnTo>
                  <a:lnTo>
                    <a:pt x="5401" y="15861"/>
                  </a:lnTo>
                  <a:lnTo>
                    <a:pt x="1454" y="16379"/>
                  </a:lnTo>
                  <a:lnTo>
                    <a:pt x="3874" y="13201"/>
                  </a:lnTo>
                  <a:lnTo>
                    <a:pt x="59" y="12061"/>
                  </a:lnTo>
                  <a:lnTo>
                    <a:pt x="3555" y="10147"/>
                  </a:lnTo>
                  <a:lnTo>
                    <a:pt x="531" y="7545"/>
                  </a:lnTo>
                  <a:lnTo>
                    <a:pt x="4498" y="7227"/>
                  </a:lnTo>
                  <a:lnTo>
                    <a:pt x="2789" y="3613"/>
                  </a:lnTo>
                  <a:lnTo>
                    <a:pt x="6542" y="4945"/>
                  </a:lnTo>
                  <a:lnTo>
                    <a:pt x="6442" y="944"/>
                  </a:lnTo>
                  <a:lnTo>
                    <a:pt x="9332" y="3696"/>
                  </a:lnTo>
                  <a:lnTo>
                    <a:pt x="10859" y="0"/>
                  </a:lnTo>
                  <a:close/>
                  <a:moveTo>
                    <a:pt x="10859" y="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sz="1266"/>
            </a:p>
          </p:txBody>
        </p:sp>
        <p:sp>
          <p:nvSpPr>
            <p:cNvPr id="98310" name="Rectangle 5"/>
            <p:cNvSpPr>
              <a:spLocks/>
            </p:cNvSpPr>
            <p:nvPr/>
          </p:nvSpPr>
          <p:spPr bwMode="auto">
            <a:xfrm>
              <a:off x="290" y="577"/>
              <a:ext cx="2158"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lgn="ctr" eaLnBrk="1" hangingPunct="1">
                <a:spcBef>
                  <a:spcPct val="0"/>
                </a:spcBef>
                <a:buClrTx/>
                <a:buSzTx/>
                <a:buFontTx/>
                <a:buNone/>
              </a:pPr>
              <a:r>
                <a:rPr lang="en-US" altLang="en-US" sz="2531" dirty="0">
                  <a:latin typeface="Helvetica Neue Bold Condensed" pitchFamily="-106" charset="0"/>
                  <a:cs typeface="华文细黑" pitchFamily="-106" charset="-120"/>
                </a:rPr>
                <a:t>NOTEWORTHY</a:t>
              </a:r>
            </a:p>
            <a:p>
              <a:pPr algn="ctr" eaLnBrk="1" hangingPunct="1">
                <a:spcBef>
                  <a:spcPct val="0"/>
                </a:spcBef>
                <a:buClrTx/>
                <a:buSzTx/>
                <a:buFontTx/>
                <a:buNone/>
              </a:pPr>
              <a:r>
                <a:rPr lang="en-US" altLang="en-US" sz="2531" dirty="0">
                  <a:latin typeface="Helvetica Neue Bold Condensed" pitchFamily="-106" charset="0"/>
                  <a:cs typeface="华文细黑" pitchFamily="-106" charset="-120"/>
                </a:rPr>
                <a:t>RESOURCES</a:t>
              </a:r>
            </a:p>
          </p:txBody>
        </p:sp>
      </p:grpSp>
    </p:spTree>
    <p:extLst>
      <p:ext uri="{BB962C8B-B14F-4D97-AF65-F5344CB8AC3E}">
        <p14:creationId xmlns:p14="http://schemas.microsoft.com/office/powerpoint/2010/main" val="319474425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browse? Use </a:t>
            </a:r>
            <a:r>
              <a:rPr lang="en-US" dirty="0" err="1" smtClean="0"/>
              <a:t>lc</a:t>
            </a:r>
            <a:r>
              <a:rPr lang="en-US" dirty="0" smtClean="0"/>
              <a:t> subject headings</a:t>
            </a:r>
            <a:endParaRPr lang="en-US" dirty="0"/>
          </a:p>
        </p:txBody>
      </p:sp>
      <p:pic>
        <p:nvPicPr>
          <p:cNvPr id="4" name="Content Placeholder 3"/>
          <p:cNvPicPr>
            <a:picLocks noGrp="1" noChangeAspect="1"/>
          </p:cNvPicPr>
          <p:nvPr>
            <p:ph idx="1"/>
          </p:nvPr>
        </p:nvPicPr>
        <p:blipFill>
          <a:blip r:embed="rId3"/>
          <a:stretch>
            <a:fillRect/>
          </a:stretch>
        </p:blipFill>
        <p:spPr>
          <a:xfrm>
            <a:off x="1352830" y="2526632"/>
            <a:ext cx="10277061" cy="2514600"/>
          </a:xfrm>
          <a:prstGeom prst="rect">
            <a:avLst/>
          </a:prstGeom>
        </p:spPr>
      </p:pic>
    </p:spTree>
    <p:extLst>
      <p:ext uri="{BB962C8B-B14F-4D97-AF65-F5344CB8AC3E}">
        <p14:creationId xmlns:p14="http://schemas.microsoft.com/office/powerpoint/2010/main" val="3856648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1863328" y="321469"/>
            <a:ext cx="8251031" cy="803672"/>
          </a:xfrm>
        </p:spPr>
        <p:txBody>
          <a:bodyPr/>
          <a:lstStyle/>
          <a:p>
            <a:pPr>
              <a:defRPr/>
            </a:pPr>
            <a:r>
              <a:rPr lang="en-US" dirty="0" smtClean="0">
                <a:solidFill>
                  <a:schemeClr val="tx1"/>
                </a:solidFill>
              </a:rPr>
              <a:t>Subject Headings By:</a:t>
            </a:r>
          </a:p>
        </p:txBody>
      </p:sp>
      <p:sp>
        <p:nvSpPr>
          <p:cNvPr id="102403" name="Rectangle 2"/>
          <p:cNvSpPr>
            <a:spLocks/>
          </p:cNvSpPr>
          <p:nvPr/>
        </p:nvSpPr>
        <p:spPr bwMode="auto">
          <a:xfrm>
            <a:off x="2059781" y="1160859"/>
            <a:ext cx="8518922" cy="537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1000"/>
              </a:spcBef>
              <a:buClr>
                <a:schemeClr val="tx2"/>
              </a:buClr>
              <a:buSzPct val="95000"/>
              <a:buFont typeface="Wingdings" panose="05000000000000000000" pitchFamily="2" charset="2"/>
              <a:buChar char=""/>
              <a:defRPr sz="43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37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3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31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8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800">
                <a:solidFill>
                  <a:schemeClr val="tx1"/>
                </a:solidFill>
                <a:latin typeface="Corbel" panose="020B0503020204020204" pitchFamily="34" charset="0"/>
              </a:defRPr>
            </a:lvl9pPr>
          </a:lstStyle>
          <a:p>
            <a:pPr>
              <a:spcBef>
                <a:spcPts val="2250"/>
              </a:spcBef>
              <a:buClrTx/>
              <a:buSzTx/>
              <a:buNone/>
            </a:pPr>
            <a:r>
              <a:rPr lang="en-US" altLang="en-US" sz="3375" b="1" dirty="0">
                <a:latin typeface="+mn-lt"/>
                <a:cs typeface="华文细黑" pitchFamily="-106" charset="-120"/>
                <a:sym typeface="Helvetica Neue" pitchFamily="-106" charset="0"/>
              </a:rPr>
              <a:t>Type of Music</a:t>
            </a:r>
            <a:br>
              <a:rPr lang="en-US" altLang="en-US" sz="3375" b="1" dirty="0">
                <a:latin typeface="+mn-lt"/>
                <a:cs typeface="华文细黑" pitchFamily="-106" charset="-120"/>
                <a:sym typeface="Helvetica Neue" pitchFamily="-106" charset="0"/>
              </a:rPr>
            </a:br>
            <a:r>
              <a:rPr lang="en-US" altLang="en-US" sz="2531" dirty="0">
                <a:latin typeface="+mn-lt"/>
                <a:cs typeface="华文细黑" pitchFamily="-106" charset="-120"/>
                <a:sym typeface="Helvetica Neue" pitchFamily="-106" charset="0"/>
              </a:rPr>
              <a:t>Folk music, Jazz, Popular music, New age music</a:t>
            </a:r>
            <a:endParaRPr lang="en-US" altLang="en-US" sz="3375" b="1" dirty="0">
              <a:latin typeface="+mn-lt"/>
              <a:cs typeface="华文细黑" pitchFamily="-106" charset="-120"/>
              <a:sym typeface="Helvetica Neue" pitchFamily="-106" charset="0"/>
            </a:endParaRPr>
          </a:p>
          <a:p>
            <a:pPr>
              <a:spcBef>
                <a:spcPts val="2250"/>
              </a:spcBef>
              <a:buClrTx/>
              <a:buSzTx/>
              <a:buNone/>
            </a:pPr>
            <a:r>
              <a:rPr lang="en-US" altLang="en-US" sz="3375" b="1" dirty="0">
                <a:latin typeface="+mn-lt"/>
                <a:cs typeface="华文细黑" pitchFamily="-106" charset="-120"/>
                <a:sym typeface="Helvetica Neue" pitchFamily="-106" charset="0"/>
              </a:rPr>
              <a:t>Type of Musician</a:t>
            </a:r>
            <a:br>
              <a:rPr lang="en-US" altLang="en-US" sz="3375" b="1" dirty="0">
                <a:latin typeface="+mn-lt"/>
                <a:cs typeface="华文细黑" pitchFamily="-106" charset="-120"/>
                <a:sym typeface="Helvetica Neue" pitchFamily="-106" charset="0"/>
              </a:rPr>
            </a:br>
            <a:r>
              <a:rPr lang="en-US" altLang="en-US" sz="2531" dirty="0">
                <a:latin typeface="+mn-lt"/>
                <a:cs typeface="华文细黑" pitchFamily="-106" charset="-120"/>
                <a:sym typeface="Helvetica Neue" pitchFamily="-106" charset="0"/>
              </a:rPr>
              <a:t>Composers, Conductors (Music), Jazz Musicians, Singers</a:t>
            </a:r>
            <a:endParaRPr lang="en-US" altLang="en-US" sz="3375" b="1" dirty="0">
              <a:latin typeface="+mn-lt"/>
              <a:cs typeface="华文细黑" pitchFamily="-106" charset="-120"/>
              <a:sym typeface="Helvetica Neue" pitchFamily="-106" charset="0"/>
            </a:endParaRPr>
          </a:p>
          <a:p>
            <a:pPr>
              <a:spcBef>
                <a:spcPts val="2250"/>
              </a:spcBef>
              <a:buClrTx/>
              <a:buSzTx/>
              <a:buNone/>
            </a:pPr>
            <a:r>
              <a:rPr lang="en-US" altLang="en-US" sz="3375" b="1" dirty="0">
                <a:latin typeface="+mn-lt"/>
                <a:cs typeface="华文细黑" pitchFamily="-106" charset="-120"/>
                <a:sym typeface="Helvetica Neue" pitchFamily="-106" charset="0"/>
              </a:rPr>
              <a:t>Geographic Region</a:t>
            </a:r>
            <a:br>
              <a:rPr lang="en-US" altLang="en-US" sz="3375" b="1" dirty="0">
                <a:latin typeface="+mn-lt"/>
                <a:cs typeface="华文细黑" pitchFamily="-106" charset="-120"/>
                <a:sym typeface="Helvetica Neue" pitchFamily="-106" charset="0"/>
              </a:rPr>
            </a:br>
            <a:r>
              <a:rPr lang="en-US" altLang="en-US" sz="2531" dirty="0">
                <a:latin typeface="+mn-lt"/>
                <a:cs typeface="华文细黑" pitchFamily="-106" charset="-120"/>
                <a:sym typeface="Helvetica Neue" pitchFamily="-106" charset="0"/>
              </a:rPr>
              <a:t>Music Africa, Music India, Music United States</a:t>
            </a:r>
          </a:p>
          <a:p>
            <a:pPr>
              <a:spcBef>
                <a:spcPts val="2250"/>
              </a:spcBef>
              <a:buClrTx/>
              <a:buSzTx/>
              <a:buNone/>
            </a:pPr>
            <a:r>
              <a:rPr lang="en-US" altLang="en-US" sz="3375" b="1" dirty="0">
                <a:latin typeface="+mn-lt"/>
                <a:cs typeface="华文细黑" pitchFamily="-106" charset="-120"/>
                <a:sym typeface="Helvetica Neue" pitchFamily="-106" charset="0"/>
              </a:rPr>
              <a:t>Time Period</a:t>
            </a:r>
            <a:br>
              <a:rPr lang="en-US" altLang="en-US" sz="3375" b="1" dirty="0">
                <a:latin typeface="+mn-lt"/>
                <a:cs typeface="华文细黑" pitchFamily="-106" charset="-120"/>
                <a:sym typeface="Helvetica Neue" pitchFamily="-106" charset="0"/>
              </a:rPr>
            </a:br>
            <a:r>
              <a:rPr lang="en-US" altLang="en-US" sz="2531" dirty="0">
                <a:latin typeface="+mn-lt"/>
                <a:cs typeface="华文细黑" pitchFamily="-106" charset="-120"/>
                <a:sym typeface="Helvetica Neue" pitchFamily="-106" charset="0"/>
              </a:rPr>
              <a:t>Music 15th Century, Music 17th Century</a:t>
            </a:r>
            <a:endParaRPr lang="en-US" altLang="en-US" sz="3375" b="1" dirty="0">
              <a:latin typeface="+mn-lt"/>
              <a:cs typeface="华文细黑" pitchFamily="-106" charset="-120"/>
              <a:sym typeface="Helvetica Neue" pitchFamily="-106" charset="0"/>
            </a:endParaRPr>
          </a:p>
          <a:p>
            <a:pPr>
              <a:spcBef>
                <a:spcPts val="2250"/>
              </a:spcBef>
              <a:buClrTx/>
              <a:buSzTx/>
              <a:buNone/>
            </a:pPr>
            <a:endParaRPr lang="en-US" altLang="en-US" sz="2531" dirty="0">
              <a:solidFill>
                <a:srgbClr val="D5D4D6"/>
              </a:solidFill>
              <a:latin typeface="Helvetica Neue" pitchFamily="-106" charset="0"/>
              <a:cs typeface="华文细黑" pitchFamily="-106" charset="-120"/>
              <a:sym typeface="Helvetica Neue" pitchFamily="-106" charset="0"/>
            </a:endParaRPr>
          </a:p>
        </p:txBody>
      </p:sp>
    </p:spTree>
    <p:extLst>
      <p:ext uri="{BB962C8B-B14F-4D97-AF65-F5344CB8AC3E}">
        <p14:creationId xmlns:p14="http://schemas.microsoft.com/office/powerpoint/2010/main" val="15641046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challenge: common physical formats for music</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5759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155" y="559558"/>
            <a:ext cx="11154611" cy="5318183"/>
          </a:xfrm>
          <a:prstGeom prst="rect">
            <a:avLst/>
          </a:prstGeom>
        </p:spPr>
      </p:pic>
    </p:spTree>
    <p:extLst>
      <p:ext uri="{BB962C8B-B14F-4D97-AF65-F5344CB8AC3E}">
        <p14:creationId xmlns:p14="http://schemas.microsoft.com/office/powerpoint/2010/main" val="2125224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2059781" y="321469"/>
            <a:ext cx="8108156" cy="910828"/>
          </a:xfrm>
        </p:spPr>
        <p:txBody>
          <a:bodyPr/>
          <a:lstStyle/>
          <a:p>
            <a:pPr>
              <a:defRPr/>
            </a:pPr>
            <a:r>
              <a:rPr lang="en-US" dirty="0" smtClean="0">
                <a:solidFill>
                  <a:schemeClr val="tx1"/>
                </a:solidFill>
              </a:rPr>
              <a:t>Finding Works in Anthologies:</a:t>
            </a:r>
          </a:p>
        </p:txBody>
      </p:sp>
      <p:sp>
        <p:nvSpPr>
          <p:cNvPr id="104451" name="Rectangle 2"/>
          <p:cNvSpPr>
            <a:spLocks noGrp="1" noChangeArrowheads="1"/>
          </p:cNvSpPr>
          <p:nvPr>
            <p:ph idx="1"/>
          </p:nvPr>
        </p:nvSpPr>
        <p:spPr>
          <a:xfrm>
            <a:off x="2184797" y="1446609"/>
            <a:ext cx="7750969" cy="4768453"/>
          </a:xfrm>
        </p:spPr>
        <p:txBody>
          <a:bodyPr vert="horz" lIns="64294" tIns="32147" rIns="0" bIns="32147" rtlCol="0" anchor="ctr">
            <a:normAutofit/>
          </a:bodyPr>
          <a:lstStyle/>
          <a:p>
            <a:pPr>
              <a:buSzPct val="77000"/>
            </a:pPr>
            <a:r>
              <a:rPr lang="en-US" altLang="en-US" sz="2250" dirty="0">
                <a:solidFill>
                  <a:schemeClr val="tx1"/>
                </a:solidFill>
                <a:sym typeface="Helvetica Neue" pitchFamily="-106" charset="0"/>
              </a:rPr>
              <a:t>Title keyword search in local catalog or </a:t>
            </a:r>
            <a:r>
              <a:rPr lang="en-US" altLang="en-US" sz="2250" dirty="0" err="1">
                <a:solidFill>
                  <a:schemeClr val="tx1"/>
                </a:solidFill>
                <a:sym typeface="Helvetica Neue" pitchFamily="-106" charset="0"/>
              </a:rPr>
              <a:t>WorldCat</a:t>
            </a:r>
            <a:endParaRPr lang="en-US" altLang="en-US" sz="2250" dirty="0">
              <a:solidFill>
                <a:schemeClr val="tx1"/>
              </a:solidFill>
              <a:ea typeface="华文细黑" pitchFamily="-106" charset="-120"/>
              <a:sym typeface="Helvetica Neue" pitchFamily="-106" charset="0"/>
            </a:endParaRPr>
          </a:p>
          <a:p>
            <a:pPr>
              <a:spcBef>
                <a:spcPts val="2250"/>
              </a:spcBef>
              <a:buSzPct val="77000"/>
            </a:pPr>
            <a:r>
              <a:rPr lang="en-US" altLang="en-US" sz="2250" dirty="0">
                <a:solidFill>
                  <a:schemeClr val="tx1"/>
                </a:solidFill>
                <a:sym typeface="Helvetica Neue" pitchFamily="-106" charset="0"/>
              </a:rPr>
              <a:t>Broaden to genre + composer name</a:t>
            </a:r>
          </a:p>
          <a:p>
            <a:pPr>
              <a:spcBef>
                <a:spcPts val="2250"/>
              </a:spcBef>
              <a:buSzPct val="77000"/>
            </a:pPr>
            <a:r>
              <a:rPr lang="en-US" altLang="en-US" sz="2250" dirty="0">
                <a:solidFill>
                  <a:schemeClr val="tx1"/>
                </a:solidFill>
                <a:ea typeface="华文细黑" pitchFamily="-106" charset="-120"/>
                <a:sym typeface="Helvetica Neue" pitchFamily="-106" charset="0"/>
              </a:rPr>
              <a:t>Read the contents notes carefully – individual pieces are often indexed here.</a:t>
            </a:r>
          </a:p>
          <a:p>
            <a:pPr>
              <a:spcBef>
                <a:spcPts val="2250"/>
              </a:spcBef>
              <a:buSzPct val="77000"/>
            </a:pPr>
            <a:r>
              <a:rPr lang="en-US" altLang="en-US" sz="2250" dirty="0">
                <a:solidFill>
                  <a:schemeClr val="tx1"/>
                </a:solidFill>
                <a:sym typeface="Helvetica Neue" pitchFamily="-106" charset="0"/>
              </a:rPr>
              <a:t>Song indexes:</a:t>
            </a:r>
          </a:p>
          <a:p>
            <a:pPr marL="672170" lvl="1" indent="-342900">
              <a:spcBef>
                <a:spcPts val="2250"/>
              </a:spcBef>
              <a:buSzPct val="77000"/>
              <a:buFont typeface="Courier New" panose="02070309020205020404" pitchFamily="49" charset="0"/>
              <a:buChar char="o"/>
            </a:pPr>
            <a:r>
              <a:rPr lang="en-US" altLang="en-US" sz="2250" dirty="0">
                <a:solidFill>
                  <a:schemeClr val="tx1"/>
                </a:solidFill>
                <a:ea typeface="华文细黑" pitchFamily="-106" charset="-120"/>
                <a:sym typeface="Helvetica Neue" pitchFamily="-106" charset="0"/>
              </a:rPr>
              <a:t>Sears, </a:t>
            </a:r>
            <a:r>
              <a:rPr lang="en-US" altLang="en-US" sz="2250" i="1" dirty="0">
                <a:solidFill>
                  <a:schemeClr val="tx1"/>
                </a:solidFill>
                <a:ea typeface="华文细黑" pitchFamily="-106" charset="-120"/>
                <a:sym typeface="Helvetica Neue" pitchFamily="-106" charset="0"/>
              </a:rPr>
              <a:t>Song Index and Supplement</a:t>
            </a:r>
          </a:p>
          <a:p>
            <a:pPr marL="672170" lvl="1" indent="-342900">
              <a:spcBef>
                <a:spcPts val="2250"/>
              </a:spcBef>
              <a:buSzPct val="77000"/>
              <a:buFont typeface="Courier New" panose="02070309020205020404" pitchFamily="49" charset="0"/>
              <a:buChar char="o"/>
            </a:pPr>
            <a:r>
              <a:rPr lang="en-US" altLang="en-US" sz="2250" dirty="0">
                <a:solidFill>
                  <a:schemeClr val="tx1"/>
                </a:solidFill>
                <a:ea typeface="华文细黑" pitchFamily="-106" charset="-120"/>
                <a:sym typeface="Helvetica Neue" pitchFamily="-106" charset="0"/>
              </a:rPr>
              <a:t>Ferguson</a:t>
            </a:r>
            <a:r>
              <a:rPr lang="en-US" altLang="en-US" sz="2250" i="1" dirty="0">
                <a:solidFill>
                  <a:schemeClr val="tx1"/>
                </a:solidFill>
                <a:ea typeface="华文细黑" pitchFamily="-106" charset="-120"/>
                <a:sym typeface="Helvetica Neue" pitchFamily="-106" charset="0"/>
              </a:rPr>
              <a:t>, Song Finder </a:t>
            </a:r>
            <a:r>
              <a:rPr lang="en-US" altLang="en-US" sz="2250" dirty="0">
                <a:solidFill>
                  <a:schemeClr val="tx1"/>
                </a:solidFill>
                <a:ea typeface="华文细黑" pitchFamily="-106" charset="-120"/>
                <a:sym typeface="Helvetica Neue" pitchFamily="-106" charset="0"/>
              </a:rPr>
              <a:t>(indexes popular songs by title)</a:t>
            </a:r>
          </a:p>
          <a:p>
            <a:pPr marL="672170" lvl="1" indent="-342900">
              <a:spcBef>
                <a:spcPts val="2250"/>
              </a:spcBef>
              <a:buSzPct val="77000"/>
              <a:buFont typeface="Courier New" panose="02070309020205020404" pitchFamily="49" charset="0"/>
              <a:buChar char="o"/>
            </a:pPr>
            <a:r>
              <a:rPr lang="en-US" altLang="en-US" sz="2250" dirty="0">
                <a:solidFill>
                  <a:schemeClr val="tx1"/>
                </a:solidFill>
                <a:ea typeface="华文细黑" pitchFamily="-106" charset="-120"/>
                <a:sym typeface="Helvetica Neue" pitchFamily="-106" charset="0"/>
              </a:rPr>
              <a:t>De Charms, </a:t>
            </a:r>
            <a:r>
              <a:rPr lang="en-US" altLang="en-US" sz="2250" i="1" dirty="0">
                <a:solidFill>
                  <a:schemeClr val="tx1"/>
                </a:solidFill>
                <a:ea typeface="华文细黑" pitchFamily="-106" charset="-120"/>
                <a:sym typeface="Helvetica Neue" pitchFamily="-106" charset="0"/>
              </a:rPr>
              <a:t>Songs in Collections</a:t>
            </a:r>
            <a:endParaRPr lang="en-US" altLang="en-US" sz="2953" dirty="0">
              <a:solidFill>
                <a:schemeClr val="tx1"/>
              </a:solidFill>
              <a:ea typeface="华文细黑" pitchFamily="-106" charset="-120"/>
              <a:sym typeface="Helvetica Neue" pitchFamily="-106" charset="0"/>
            </a:endParaRPr>
          </a:p>
        </p:txBody>
      </p:sp>
    </p:spTree>
    <p:extLst>
      <p:ext uri="{BB962C8B-B14F-4D97-AF65-F5344CB8AC3E}">
        <p14:creationId xmlns:p14="http://schemas.microsoft.com/office/powerpoint/2010/main" val="392357069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Reference Sources:</a:t>
            </a:r>
            <a:endParaRPr lang="en-US" dirty="0">
              <a:solidFill>
                <a:schemeClr val="tx1"/>
              </a:solidFill>
            </a:endParaRPr>
          </a:p>
        </p:txBody>
      </p:sp>
      <p:sp>
        <p:nvSpPr>
          <p:cNvPr id="106499" name="Content Placeholder 2"/>
          <p:cNvSpPr>
            <a:spLocks noGrp="1"/>
          </p:cNvSpPr>
          <p:nvPr>
            <p:ph idx="1"/>
          </p:nvPr>
        </p:nvSpPr>
        <p:spPr/>
        <p:txBody>
          <a:bodyPr/>
          <a:lstStyle/>
          <a:p>
            <a:pPr eaLnBrk="1" hangingPunct="1"/>
            <a:r>
              <a:rPr lang="en-US" altLang="en-US" dirty="0" smtClean="0"/>
              <a:t>Dictionaries &amp; Encyclopedias:</a:t>
            </a:r>
          </a:p>
          <a:p>
            <a:pPr lvl="1" eaLnBrk="1" hangingPunct="1"/>
            <a:r>
              <a:rPr lang="en-US" altLang="en-US" i="1" dirty="0" smtClean="0"/>
              <a:t>New Grove Dictionary of Music &amp; Musicians (</a:t>
            </a:r>
            <a:r>
              <a:rPr lang="en-US" altLang="en-US" dirty="0" smtClean="0"/>
              <a:t>available in print or online as</a:t>
            </a:r>
            <a:r>
              <a:rPr lang="en-US" altLang="en-US" i="1" dirty="0" smtClean="0"/>
              <a:t> part of Oxford Music Online)</a:t>
            </a:r>
          </a:p>
          <a:p>
            <a:pPr lvl="1" eaLnBrk="1" hangingPunct="1"/>
            <a:r>
              <a:rPr lang="en-US" altLang="en-US" i="1" dirty="0" smtClean="0"/>
              <a:t>New Harvard Dictionary of Music</a:t>
            </a:r>
          </a:p>
          <a:p>
            <a:pPr lvl="1" eaLnBrk="1" hangingPunct="1"/>
            <a:r>
              <a:rPr lang="en-US" altLang="en-US" i="1" dirty="0" smtClean="0"/>
              <a:t>Garland Encyclopedia of World Music </a:t>
            </a:r>
            <a:r>
              <a:rPr lang="en-US" altLang="en-US" dirty="0" smtClean="0"/>
              <a:t>(print or online)</a:t>
            </a:r>
          </a:p>
          <a:p>
            <a:pPr eaLnBrk="1" hangingPunct="1"/>
            <a:r>
              <a:rPr lang="en-US" altLang="en-US" dirty="0" smtClean="0"/>
              <a:t>Thematic catalogs </a:t>
            </a:r>
          </a:p>
          <a:p>
            <a:pPr eaLnBrk="1" hangingPunct="1"/>
            <a:r>
              <a:rPr lang="en-US" altLang="en-US" dirty="0" smtClean="0"/>
              <a:t>Guides to research – bibliographies of composers, genres, instruments, etc.</a:t>
            </a:r>
          </a:p>
          <a:p>
            <a:pPr eaLnBrk="1" hangingPunct="1"/>
            <a:r>
              <a:rPr lang="en-US" altLang="en-US" dirty="0" smtClean="0"/>
              <a:t>Discographies – lists of recordings</a:t>
            </a:r>
          </a:p>
        </p:txBody>
      </p:sp>
    </p:spTree>
    <p:extLst>
      <p:ext uri="{BB962C8B-B14F-4D97-AF65-F5344CB8AC3E}">
        <p14:creationId xmlns:p14="http://schemas.microsoft.com/office/powerpoint/2010/main" val="129138736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 Sources:</a:t>
            </a:r>
            <a:endParaRPr lang="en-US" dirty="0"/>
          </a:p>
        </p:txBody>
      </p:sp>
      <p:sp>
        <p:nvSpPr>
          <p:cNvPr id="108547" name="Content Placeholder 2"/>
          <p:cNvSpPr>
            <a:spLocks noGrp="1"/>
          </p:cNvSpPr>
          <p:nvPr>
            <p:ph idx="1"/>
          </p:nvPr>
        </p:nvSpPr>
        <p:spPr>
          <a:xfrm>
            <a:off x="2231136" y="2638044"/>
            <a:ext cx="7729728" cy="3585335"/>
          </a:xfrm>
        </p:spPr>
        <p:txBody>
          <a:bodyPr>
            <a:normAutofit/>
          </a:bodyPr>
          <a:lstStyle/>
          <a:p>
            <a:pPr eaLnBrk="1" hangingPunct="1"/>
            <a:r>
              <a:rPr lang="en-US" altLang="en-US" sz="2000" dirty="0" smtClean="0"/>
              <a:t>Song indexes</a:t>
            </a:r>
          </a:p>
          <a:p>
            <a:pPr eaLnBrk="1" hangingPunct="1"/>
            <a:r>
              <a:rPr lang="en-US" altLang="en-US" sz="2000" dirty="0" smtClean="0"/>
              <a:t>Directories:</a:t>
            </a:r>
          </a:p>
          <a:p>
            <a:pPr lvl="1" eaLnBrk="1" hangingPunct="1"/>
            <a:r>
              <a:rPr lang="en-US" altLang="en-US" sz="2000" i="1" dirty="0" smtClean="0"/>
              <a:t>Musical America </a:t>
            </a:r>
            <a:r>
              <a:rPr lang="en-US" altLang="en-US" sz="2000" dirty="0" smtClean="0"/>
              <a:t>(festivals, agents, schools of music, etc.)</a:t>
            </a:r>
          </a:p>
          <a:p>
            <a:pPr eaLnBrk="1" hangingPunct="1"/>
            <a:r>
              <a:rPr lang="en-US" altLang="en-US" sz="2000" dirty="0" smtClean="0"/>
              <a:t>Music databases – available by subscription:</a:t>
            </a:r>
          </a:p>
          <a:p>
            <a:pPr lvl="1" eaLnBrk="1" hangingPunct="1"/>
            <a:r>
              <a:rPr lang="en-US" altLang="en-US" sz="2000" i="1" dirty="0" smtClean="0"/>
              <a:t>Music Periodicals Database </a:t>
            </a:r>
            <a:r>
              <a:rPr lang="en-US" altLang="en-US" sz="2000" dirty="0" smtClean="0"/>
              <a:t>(formerly known as IIMP)</a:t>
            </a:r>
          </a:p>
          <a:p>
            <a:pPr lvl="1" eaLnBrk="1" hangingPunct="1"/>
            <a:r>
              <a:rPr lang="en-US" altLang="en-US" sz="2000" i="1" dirty="0" smtClean="0"/>
              <a:t>RILM Abstracts</a:t>
            </a:r>
          </a:p>
          <a:p>
            <a:pPr lvl="1" eaLnBrk="1" hangingPunct="1"/>
            <a:r>
              <a:rPr lang="en-US" altLang="en-US" sz="2000" i="1" dirty="0" smtClean="0"/>
              <a:t>Music Index</a:t>
            </a:r>
          </a:p>
          <a:p>
            <a:pPr lvl="1" eaLnBrk="1" hangingPunct="1"/>
            <a:r>
              <a:rPr lang="en-US" altLang="en-US" sz="2000" i="1" dirty="0" smtClean="0"/>
              <a:t>JSTOR</a:t>
            </a:r>
          </a:p>
          <a:p>
            <a:pPr lvl="1" eaLnBrk="1" hangingPunct="1">
              <a:buFont typeface="Wingdings" panose="05000000000000000000" pitchFamily="2" charset="2"/>
              <a:buNone/>
            </a:pPr>
            <a:endParaRPr lang="en-US" altLang="en-US" dirty="0" smtClean="0"/>
          </a:p>
          <a:p>
            <a:endParaRPr lang="en-US" altLang="en-US" dirty="0" smtClean="0"/>
          </a:p>
        </p:txBody>
      </p:sp>
    </p:spTree>
    <p:extLst>
      <p:ext uri="{BB962C8B-B14F-4D97-AF65-F5344CB8AC3E}">
        <p14:creationId xmlns:p14="http://schemas.microsoft.com/office/powerpoint/2010/main" val="2838445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Recommended Free Online Sources:</a:t>
            </a:r>
            <a:endParaRPr lang="en-US" dirty="0">
              <a:solidFill>
                <a:schemeClr val="tx1"/>
              </a:solidFill>
            </a:endParaRPr>
          </a:p>
        </p:txBody>
      </p:sp>
      <p:sp>
        <p:nvSpPr>
          <p:cNvPr id="110595" name="Content Placeholder 2"/>
          <p:cNvSpPr>
            <a:spLocks noGrp="1"/>
          </p:cNvSpPr>
          <p:nvPr>
            <p:ph idx="1"/>
          </p:nvPr>
        </p:nvSpPr>
        <p:spPr>
          <a:xfrm>
            <a:off x="2399110" y="2196703"/>
            <a:ext cx="7772177" cy="4163467"/>
          </a:xfrm>
        </p:spPr>
        <p:txBody>
          <a:bodyPr/>
          <a:lstStyle/>
          <a:p>
            <a:pPr eaLnBrk="1" hangingPunct="1"/>
            <a:r>
              <a:rPr lang="en-US" altLang="en-US" dirty="0" smtClean="0">
                <a:hlinkClick r:id="rId3"/>
              </a:rPr>
              <a:t>Allmusic.com</a:t>
            </a:r>
            <a:endParaRPr lang="en-US" altLang="en-US" dirty="0" smtClean="0"/>
          </a:p>
          <a:p>
            <a:pPr eaLnBrk="1" hangingPunct="1"/>
            <a:endParaRPr lang="en-US" altLang="en-US" dirty="0" smtClean="0"/>
          </a:p>
          <a:p>
            <a:pPr eaLnBrk="1" hangingPunct="1"/>
            <a:r>
              <a:rPr lang="en-US" altLang="en-US" dirty="0" smtClean="0">
                <a:hlinkClick r:id="rId4"/>
              </a:rPr>
              <a:t>WorldCat.org</a:t>
            </a:r>
            <a:endParaRPr lang="en-US" altLang="en-US" dirty="0" smtClean="0"/>
          </a:p>
          <a:p>
            <a:pPr eaLnBrk="1" hangingPunct="1">
              <a:buFont typeface="Wingdings" panose="05000000000000000000" pitchFamily="2" charset="2"/>
              <a:buNone/>
            </a:pPr>
            <a:endParaRPr lang="en-US" altLang="en-US" dirty="0" smtClean="0"/>
          </a:p>
          <a:p>
            <a:pPr eaLnBrk="1" hangingPunct="1"/>
            <a:r>
              <a:rPr lang="en-US" altLang="en-US" dirty="0" err="1" smtClean="0">
                <a:hlinkClick r:id="rId5"/>
              </a:rPr>
              <a:t>Petrucci</a:t>
            </a:r>
            <a:r>
              <a:rPr lang="en-US" altLang="en-US" dirty="0" smtClean="0">
                <a:hlinkClick r:id="rId5"/>
              </a:rPr>
              <a:t> Music Library/IMSLP</a:t>
            </a:r>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88393296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go for more help?</a:t>
            </a:r>
            <a:endParaRPr lang="en-US" dirty="0"/>
          </a:p>
        </p:txBody>
      </p:sp>
      <p:sp>
        <p:nvSpPr>
          <p:cNvPr id="3" name="Content Placeholder 2"/>
          <p:cNvSpPr>
            <a:spLocks noGrp="1"/>
          </p:cNvSpPr>
          <p:nvPr>
            <p:ph idx="1"/>
          </p:nvPr>
        </p:nvSpPr>
        <p:spPr/>
        <p:txBody>
          <a:bodyPr>
            <a:normAutofit/>
          </a:bodyPr>
          <a:lstStyle/>
          <a:p>
            <a:r>
              <a:rPr lang="en-US" sz="2400" dirty="0" smtClean="0"/>
              <a:t>Ask me! Sara Manus, </a:t>
            </a:r>
            <a:r>
              <a:rPr lang="en-US" sz="2400" dirty="0" smtClean="0">
                <a:hlinkClick r:id="rId3"/>
              </a:rPr>
              <a:t>sara.manus@Vanderbilt.edu</a:t>
            </a:r>
            <a:endParaRPr lang="en-US" sz="2400" dirty="0" smtClean="0"/>
          </a:p>
          <a:p>
            <a:r>
              <a:rPr lang="en-US" sz="2400" dirty="0" smtClean="0"/>
              <a:t>Music specialists in your area (city, state, or region)</a:t>
            </a:r>
          </a:p>
          <a:p>
            <a:r>
              <a:rPr lang="en-US" sz="2400" dirty="0" smtClean="0"/>
              <a:t>Music Library Association regional chapters – SEMLA covers North Carolina.</a:t>
            </a:r>
          </a:p>
          <a:p>
            <a:r>
              <a:rPr lang="en-US" sz="2400" dirty="0" smtClean="0"/>
              <a:t>Association </a:t>
            </a:r>
            <a:r>
              <a:rPr lang="en-US" sz="2400" dirty="0" err="1" smtClean="0"/>
              <a:t>listservs</a:t>
            </a:r>
            <a:r>
              <a:rPr lang="en-US" sz="2400" dirty="0" smtClean="0"/>
              <a:t>, like MLA-L.</a:t>
            </a:r>
            <a:endParaRPr lang="en-US" sz="2400" dirty="0"/>
          </a:p>
        </p:txBody>
      </p:sp>
    </p:spTree>
    <p:extLst>
      <p:ext uri="{BB962C8B-B14F-4D97-AF65-F5344CB8AC3E}">
        <p14:creationId xmlns:p14="http://schemas.microsoft.com/office/powerpoint/2010/main" val="85814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263" y="2638044"/>
            <a:ext cx="8963337" cy="3101983"/>
          </a:xfrm>
        </p:spPr>
        <p:txBody>
          <a:bodyPr/>
          <a:lstStyle/>
          <a:p>
            <a:r>
              <a:rPr lang="en-US" sz="2400" dirty="0" smtClean="0"/>
              <a:t>Access the PowerPoint slides and links to various resources on my </a:t>
            </a:r>
            <a:r>
              <a:rPr lang="en-US" sz="2400" dirty="0"/>
              <a:t>Research Guide, </a:t>
            </a:r>
            <a:r>
              <a:rPr lang="en-US" sz="2400" dirty="0">
                <a:hlinkClick r:id="rId3"/>
              </a:rPr>
              <a:t>http://</a:t>
            </a:r>
            <a:r>
              <a:rPr lang="en-US" sz="2400" dirty="0" smtClean="0">
                <a:hlinkClick r:id="rId3"/>
              </a:rPr>
              <a:t>researchguides.library.vanderbilt.edu/semla_reference_2016</a:t>
            </a:r>
            <a:r>
              <a:rPr lang="en-US" sz="2400" dirty="0" smtClean="0"/>
              <a:t>.</a:t>
            </a:r>
          </a:p>
          <a:p>
            <a:r>
              <a:rPr lang="en-US" sz="2400" dirty="0" smtClean="0"/>
              <a:t>Sara J. Beutter Manus, Vanderbilt University,  Anne Potter Wilson Music Library, (615) 322-8686, </a:t>
            </a:r>
            <a:r>
              <a:rPr lang="en-US" sz="2400" dirty="0" smtClean="0">
                <a:hlinkClick r:id="rId4"/>
              </a:rPr>
              <a:t>sara.manus@Vanderbilt.edu</a:t>
            </a:r>
            <a:r>
              <a:rPr lang="en-US" sz="2400" dirty="0" smtClean="0"/>
              <a:t>. </a:t>
            </a:r>
          </a:p>
          <a:p>
            <a:endParaRPr lang="en-US" dirty="0"/>
          </a:p>
        </p:txBody>
      </p:sp>
    </p:spTree>
    <p:extLst>
      <p:ext uri="{BB962C8B-B14F-4D97-AF65-F5344CB8AC3E}">
        <p14:creationId xmlns:p14="http://schemas.microsoft.com/office/powerpoint/2010/main" val="358823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formats – “records”</a:t>
            </a:r>
            <a:endParaRPr lang="en-US" dirty="0"/>
          </a:p>
        </p:txBody>
      </p:sp>
      <p:sp>
        <p:nvSpPr>
          <p:cNvPr id="3" name="Content Placeholder 2"/>
          <p:cNvSpPr>
            <a:spLocks noGrp="1"/>
          </p:cNvSpPr>
          <p:nvPr>
            <p:ph idx="1"/>
          </p:nvPr>
        </p:nvSpPr>
        <p:spPr/>
        <p:txBody>
          <a:bodyPr/>
          <a:lstStyle/>
          <a:p>
            <a:r>
              <a:rPr lang="en-US" dirty="0" smtClean="0"/>
              <a:t>Variable speeds – 33 1/3, 45, and 78 rpm are the most common.</a:t>
            </a:r>
          </a:p>
          <a:p>
            <a:r>
              <a:rPr lang="en-US" dirty="0" smtClean="0"/>
              <a:t>Terminology – vinyl, </a:t>
            </a:r>
            <a:r>
              <a:rPr lang="en-US" dirty="0" err="1" smtClean="0"/>
              <a:t>lps</a:t>
            </a:r>
            <a:r>
              <a:rPr lang="en-US" dirty="0" smtClean="0"/>
              <a:t>, 78s, 45s</a:t>
            </a:r>
          </a:p>
          <a:p>
            <a:r>
              <a:rPr lang="en-US" dirty="0" smtClean="0"/>
              <a:t>In many cases, the only performance of a work by a specific performer or group is available on one of these formats.</a:t>
            </a:r>
          </a:p>
          <a:p>
            <a:endParaRPr lang="en-US" dirty="0"/>
          </a:p>
        </p:txBody>
      </p:sp>
      <p:pic>
        <p:nvPicPr>
          <p:cNvPr id="4" name="Picture 3" descr="Vinyl Never Die by AxhellWood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188" y="3822393"/>
            <a:ext cx="4362994" cy="2898664"/>
          </a:xfrm>
          <a:prstGeom prst="rect">
            <a:avLst/>
          </a:prstGeom>
        </p:spPr>
      </p:pic>
      <p:pic>
        <p:nvPicPr>
          <p:cNvPr id="5" name="Picture 4" descr="78s Run Your Mouth | Infrogmation of New Orleans | Flic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718" y="4101737"/>
            <a:ext cx="3326674" cy="2495006"/>
          </a:xfrm>
          <a:prstGeom prst="rect">
            <a:avLst/>
          </a:prstGeom>
        </p:spPr>
      </p:pic>
    </p:spTree>
    <p:extLst>
      <p:ext uri="{BB962C8B-B14F-4D97-AF65-F5344CB8AC3E}">
        <p14:creationId xmlns:p14="http://schemas.microsoft.com/office/powerpoint/2010/main" val="3867949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formats - tapes</a:t>
            </a:r>
            <a:endParaRPr lang="en-US" dirty="0"/>
          </a:p>
        </p:txBody>
      </p:sp>
      <p:sp>
        <p:nvSpPr>
          <p:cNvPr id="3" name="Content Placeholder 2"/>
          <p:cNvSpPr>
            <a:spLocks noGrp="1"/>
          </p:cNvSpPr>
          <p:nvPr>
            <p:ph idx="1"/>
          </p:nvPr>
        </p:nvSpPr>
        <p:spPr/>
        <p:txBody>
          <a:bodyPr/>
          <a:lstStyle/>
          <a:p>
            <a:r>
              <a:rPr lang="en-US" dirty="0" smtClean="0"/>
              <a:t>Cassette tape.</a:t>
            </a:r>
          </a:p>
          <a:p>
            <a:r>
              <a:rPr lang="en-US" dirty="0" smtClean="0"/>
              <a:t>Reel-to-reel or open reel.</a:t>
            </a:r>
          </a:p>
          <a:p>
            <a:pPr marL="0" indent="0">
              <a:buNone/>
            </a:pPr>
            <a:endParaRPr lang="en-US" dirty="0"/>
          </a:p>
        </p:txBody>
      </p:sp>
      <p:pic>
        <p:nvPicPr>
          <p:cNvPr id="4" name="Picture 3" descr="SCP-1433 - SCP Found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862" y="2495005"/>
            <a:ext cx="3213463" cy="2410097"/>
          </a:xfrm>
          <a:prstGeom prst="rect">
            <a:avLst/>
          </a:prstGeom>
        </p:spPr>
      </p:pic>
      <p:pic>
        <p:nvPicPr>
          <p:cNvPr id="5" name="Picture 4" descr="1979 Akai 4000DS Mk-II Reel-to-Reel (4) | Flickr - Photo Shar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5382" y="4056288"/>
            <a:ext cx="3013166" cy="2000931"/>
          </a:xfrm>
          <a:prstGeom prst="rect">
            <a:avLst/>
          </a:prstGeom>
        </p:spPr>
      </p:pic>
    </p:spTree>
    <p:extLst>
      <p:ext uri="{BB962C8B-B14F-4D97-AF65-F5344CB8AC3E}">
        <p14:creationId xmlns:p14="http://schemas.microsoft.com/office/powerpoint/2010/main" val="1347675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formats - digital</a:t>
            </a:r>
            <a:endParaRPr lang="en-US" dirty="0"/>
          </a:p>
        </p:txBody>
      </p:sp>
      <p:sp>
        <p:nvSpPr>
          <p:cNvPr id="3" name="Content Placeholder 2"/>
          <p:cNvSpPr>
            <a:spLocks noGrp="1"/>
          </p:cNvSpPr>
          <p:nvPr>
            <p:ph idx="1"/>
          </p:nvPr>
        </p:nvSpPr>
        <p:spPr/>
        <p:txBody>
          <a:bodyPr/>
          <a:lstStyle/>
          <a:p>
            <a:r>
              <a:rPr lang="en-US" dirty="0" smtClean="0"/>
              <a:t>DAT</a:t>
            </a:r>
          </a:p>
          <a:p>
            <a:r>
              <a:rPr lang="en-US" dirty="0" smtClean="0"/>
              <a:t>Compact disc</a:t>
            </a:r>
          </a:p>
          <a:p>
            <a:r>
              <a:rPr lang="en-US" dirty="0" smtClean="0"/>
              <a:t>Digital files (mp3, wav, </a:t>
            </a:r>
            <a:r>
              <a:rPr lang="en-US" dirty="0" err="1" smtClean="0"/>
              <a:t>wma</a:t>
            </a:r>
            <a:r>
              <a:rPr lang="en-US" dirty="0" smtClean="0"/>
              <a:t>, </a:t>
            </a:r>
            <a:r>
              <a:rPr lang="en-US" dirty="0" err="1" smtClean="0"/>
              <a:t>aif</a:t>
            </a:r>
            <a:r>
              <a:rPr lang="en-US" dirty="0" smtClean="0"/>
              <a:t>, etc.)</a:t>
            </a:r>
            <a:endParaRPr lang="en-US" dirty="0"/>
          </a:p>
        </p:txBody>
      </p:sp>
      <p:pic>
        <p:nvPicPr>
          <p:cNvPr id="4" name="Picture 3" descr="Digital Audio Ta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179" y="2638044"/>
            <a:ext cx="2388761" cy="1990634"/>
          </a:xfrm>
          <a:prstGeom prst="rect">
            <a:avLst/>
          </a:prstGeom>
        </p:spPr>
      </p:pic>
      <p:pic>
        <p:nvPicPr>
          <p:cNvPr id="5" name="Picture 4" descr="Compact Disc pictures, free use image, 11-12-9 by FreeFoto.co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09" y="3833804"/>
            <a:ext cx="3811306" cy="2540870"/>
          </a:xfrm>
          <a:prstGeom prst="rect">
            <a:avLst/>
          </a:prstGeom>
        </p:spPr>
      </p:pic>
      <p:pic>
        <p:nvPicPr>
          <p:cNvPr id="6" name="Picture 5" descr="Spotify, 1 utente su 2 non fa finire la canzone - Indie-Rock.i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9674" y="4879783"/>
            <a:ext cx="4973772" cy="1720487"/>
          </a:xfrm>
          <a:prstGeom prst="rect">
            <a:avLst/>
          </a:prstGeom>
        </p:spPr>
      </p:pic>
    </p:spTree>
    <p:extLst>
      <p:ext uri="{BB962C8B-B14F-4D97-AF65-F5344CB8AC3E}">
        <p14:creationId xmlns:p14="http://schemas.microsoft.com/office/powerpoint/2010/main" val="465596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formats</a:t>
            </a:r>
            <a:endParaRPr lang="en-US" dirty="0"/>
          </a:p>
        </p:txBody>
      </p:sp>
      <p:sp>
        <p:nvSpPr>
          <p:cNvPr id="3" name="Content Placeholder 2"/>
          <p:cNvSpPr>
            <a:spLocks noGrp="1"/>
          </p:cNvSpPr>
          <p:nvPr>
            <p:ph idx="1"/>
          </p:nvPr>
        </p:nvSpPr>
        <p:spPr/>
        <p:txBody>
          <a:bodyPr/>
          <a:lstStyle/>
          <a:p>
            <a:r>
              <a:rPr lang="en-US" dirty="0" smtClean="0"/>
              <a:t>VHS tape</a:t>
            </a:r>
          </a:p>
          <a:p>
            <a:r>
              <a:rPr lang="en-US" dirty="0" smtClean="0"/>
              <a:t>Laserdisc</a:t>
            </a:r>
          </a:p>
          <a:p>
            <a:r>
              <a:rPr lang="en-US" dirty="0" smtClean="0"/>
              <a:t>DVD and </a:t>
            </a:r>
            <a:r>
              <a:rPr lang="en-US" dirty="0" err="1" smtClean="0"/>
              <a:t>blu-ray</a:t>
            </a:r>
            <a:endParaRPr lang="en-US" dirty="0"/>
          </a:p>
          <a:p>
            <a:r>
              <a:rPr lang="en-US" dirty="0" smtClean="0"/>
              <a:t>Digital files</a:t>
            </a:r>
          </a:p>
          <a:p>
            <a:endParaRPr lang="en-US" dirty="0"/>
          </a:p>
        </p:txBody>
      </p:sp>
      <p:pic>
        <p:nvPicPr>
          <p:cNvPr id="4" name="Picture 3" descr="laserdis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365" y="2516558"/>
            <a:ext cx="2303417" cy="2199763"/>
          </a:xfrm>
          <a:prstGeom prst="rect">
            <a:avLst/>
          </a:prstGeom>
        </p:spPr>
      </p:pic>
      <p:pic>
        <p:nvPicPr>
          <p:cNvPr id="5" name="Picture 4" descr="File:VHS cassette tape 06.JP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935" y="2909337"/>
            <a:ext cx="2675273" cy="1739973"/>
          </a:xfrm>
          <a:prstGeom prst="rect">
            <a:avLst/>
          </a:prstGeom>
        </p:spPr>
      </p:pic>
      <p:pic>
        <p:nvPicPr>
          <p:cNvPr id="6" name="Picture 5" descr="Metropolitan opera was the first Opera House to broadcast liv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129" y="4734985"/>
            <a:ext cx="4568371" cy="2010083"/>
          </a:xfrm>
          <a:prstGeom prst="rect">
            <a:avLst/>
          </a:prstGeom>
        </p:spPr>
      </p:pic>
      <p:pic>
        <p:nvPicPr>
          <p:cNvPr id="7" name="Picture 6" descr="Description Dvd unmoun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0821" y="4538387"/>
            <a:ext cx="2403278" cy="2403278"/>
          </a:xfrm>
          <a:prstGeom prst="rect">
            <a:avLst/>
          </a:prstGeom>
        </p:spPr>
      </p:pic>
    </p:spTree>
    <p:extLst>
      <p:ext uri="{BB962C8B-B14F-4D97-AF65-F5344CB8AC3E}">
        <p14:creationId xmlns:p14="http://schemas.microsoft.com/office/powerpoint/2010/main" val="796395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music reference interview</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59184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Blank">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Blank">
      <a:majorFont>
        <a:latin typeface="Helvetica Neue Light"/>
        <a:ea typeface="华文细黑"/>
        <a:cs typeface="华文细黑"/>
      </a:majorFont>
      <a:minorFont>
        <a:latin typeface="Helvetica Neue"/>
        <a:ea typeface="华文细黑"/>
        <a:cs typeface="华文细黑"/>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pitchFamily="-106" charset="0"/>
            <a:ea typeface="华文黑体" pitchFamily="-106" charset="-122"/>
            <a:cs typeface="华文黑体" pitchFamily="-106" charset="-122"/>
            <a:sym typeface="Helvetica Neue Bold Condensed"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pitchFamily="-106" charset="0"/>
            <a:ea typeface="华文黑体" pitchFamily="-106" charset="-122"/>
            <a:cs typeface="华文黑体" pitchFamily="-106" charset="-122"/>
            <a:sym typeface="Helvetica Neue Bold Condensed" pitchFamily="-106"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731</TotalTime>
  <Words>2158</Words>
  <Application>Microsoft Office PowerPoint</Application>
  <PresentationFormat>Widescreen</PresentationFormat>
  <Paragraphs>268</Paragraphs>
  <Slides>46</Slides>
  <Notes>46</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46</vt:i4>
      </vt:variant>
    </vt:vector>
  </HeadingPairs>
  <TitlesOfParts>
    <vt:vector size="62" baseType="lpstr">
      <vt:lpstr>ＭＳ Ｐゴシック</vt:lpstr>
      <vt:lpstr>American Typewriter</vt:lpstr>
      <vt:lpstr>Arial</vt:lpstr>
      <vt:lpstr>Calibri</vt:lpstr>
      <vt:lpstr>Courier New</vt:lpstr>
      <vt:lpstr>Gill Sans MT</vt:lpstr>
      <vt:lpstr>Helvetica Neue</vt:lpstr>
      <vt:lpstr>Helvetica Neue Bold Condensed</vt:lpstr>
      <vt:lpstr>Helvetica Neue Light</vt:lpstr>
      <vt:lpstr>Lucida Grande</vt:lpstr>
      <vt:lpstr>华文细黑</vt:lpstr>
      <vt:lpstr>Wingdings</vt:lpstr>
      <vt:lpstr>Wingdings 3</vt:lpstr>
      <vt:lpstr>华文黑体</vt:lpstr>
      <vt:lpstr>Parcel</vt:lpstr>
      <vt:lpstr>Blank</vt:lpstr>
      <vt:lpstr>Music reference</vt:lpstr>
      <vt:lpstr>Learning objectives:</vt:lpstr>
      <vt:lpstr>What makes music reference uniquely challenging?</vt:lpstr>
      <vt:lpstr>Unique challenge: common physical formats for music</vt:lpstr>
      <vt:lpstr>Audio formats – “records”</vt:lpstr>
      <vt:lpstr>Audio formats - tapes</vt:lpstr>
      <vt:lpstr>Audio formats - digital</vt:lpstr>
      <vt:lpstr>Video formats</vt:lpstr>
      <vt:lpstr>The music reference interview</vt:lpstr>
      <vt:lpstr>Are you looking for printed music (Score) or a recording?</vt:lpstr>
      <vt:lpstr>Follow up questions if the user asks for a score:</vt:lpstr>
      <vt:lpstr>PowerPoint Presentation</vt:lpstr>
      <vt:lpstr>PowerPoint Presentation</vt:lpstr>
      <vt:lpstr>PowerPoint Presentation</vt:lpstr>
      <vt:lpstr>PowerPoint Presentation</vt:lpstr>
      <vt:lpstr>PowerPoint Presentation</vt:lpstr>
      <vt:lpstr>PowerPoint Presentation</vt:lpstr>
      <vt:lpstr>Follow up questions if the user asks for a recording:</vt:lpstr>
      <vt:lpstr>UNIQUE CHALLENGE: INSTRUMENTATION/PERFORMING FORCES</vt:lpstr>
      <vt:lpstr>UNIQUE CHALLENGE: GENRE OR MUSICAL FORM</vt:lpstr>
      <vt:lpstr>Searching the “classic” catalog for music – the basics</vt:lpstr>
      <vt:lpstr>Three common problems</vt:lpstr>
      <vt:lpstr>Problem one: musical works often lack distinct titles</vt:lpstr>
      <vt:lpstr>PowerPoint Presentation</vt:lpstr>
      <vt:lpstr>Formula for preferred Titles of instrumental works:</vt:lpstr>
      <vt:lpstr>“moonlight” sonata</vt:lpstr>
      <vt:lpstr>Let’s try constructing some preferred titles…</vt:lpstr>
      <vt:lpstr>Mozart, String Quartet in D minor, K. 421 </vt:lpstr>
      <vt:lpstr>Bach, BWV 1013, Partita for Flute in A minor </vt:lpstr>
      <vt:lpstr>Steve Reich, Sextet for 2 pianos and percussion </vt:lpstr>
      <vt:lpstr>Problem two: music exists in multiple formats</vt:lpstr>
      <vt:lpstr>other tips for decoding a preferred title</vt:lpstr>
      <vt:lpstr>Other tips for decoding a preferred title:</vt:lpstr>
      <vt:lpstr>Problem three: a smaller work may be part of a larger work</vt:lpstr>
      <vt:lpstr>Related problem – finding a single work in a collection</vt:lpstr>
      <vt:lpstr>PowerPoint Presentation</vt:lpstr>
      <vt:lpstr>Need More Information on a Work?</vt:lpstr>
      <vt:lpstr>Need to browse? Use lc subject headings</vt:lpstr>
      <vt:lpstr>Subject Headings By:</vt:lpstr>
      <vt:lpstr>PowerPoint Presentation</vt:lpstr>
      <vt:lpstr>Finding Works in Anthologies:</vt:lpstr>
      <vt:lpstr>Reference Sources:</vt:lpstr>
      <vt:lpstr>Reference Sources:</vt:lpstr>
      <vt:lpstr>Recommended Free Online Sources:</vt:lpstr>
      <vt:lpstr>Where can I go for more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reference</dc:title>
  <dc:creator>Manus, Sara J</dc:creator>
  <cp:lastModifiedBy>Grover Baker</cp:lastModifiedBy>
  <cp:revision>41</cp:revision>
  <dcterms:created xsi:type="dcterms:W3CDTF">2016-10-14T18:16:14Z</dcterms:created>
  <dcterms:modified xsi:type="dcterms:W3CDTF">2016-11-04T15:12:02Z</dcterms:modified>
</cp:coreProperties>
</file>