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60"/>
  </p:notesMasterIdLst>
  <p:sldIdLst>
    <p:sldId id="351" r:id="rId2"/>
    <p:sldId id="257" r:id="rId3"/>
    <p:sldId id="259" r:id="rId4"/>
    <p:sldId id="258" r:id="rId5"/>
    <p:sldId id="265" r:id="rId6"/>
    <p:sldId id="353" r:id="rId7"/>
    <p:sldId id="267" r:id="rId8"/>
    <p:sldId id="315" r:id="rId9"/>
    <p:sldId id="269" r:id="rId10"/>
    <p:sldId id="270" r:id="rId11"/>
    <p:sldId id="271" r:id="rId12"/>
    <p:sldId id="272" r:id="rId13"/>
    <p:sldId id="273" r:id="rId14"/>
    <p:sldId id="316" r:id="rId15"/>
    <p:sldId id="274" r:id="rId16"/>
    <p:sldId id="276" r:id="rId17"/>
    <p:sldId id="277" r:id="rId18"/>
    <p:sldId id="317" r:id="rId19"/>
    <p:sldId id="318" r:id="rId20"/>
    <p:sldId id="340" r:id="rId21"/>
    <p:sldId id="350" r:id="rId22"/>
    <p:sldId id="278" r:id="rId23"/>
    <p:sldId id="291" r:id="rId24"/>
    <p:sldId id="319" r:id="rId25"/>
    <p:sldId id="320" r:id="rId26"/>
    <p:sldId id="321" r:id="rId27"/>
    <p:sldId id="322" r:id="rId28"/>
    <p:sldId id="323" r:id="rId29"/>
    <p:sldId id="324" r:id="rId30"/>
    <p:sldId id="352" r:id="rId31"/>
    <p:sldId id="326" r:id="rId32"/>
    <p:sldId id="327" r:id="rId33"/>
    <p:sldId id="328" r:id="rId34"/>
    <p:sldId id="329" r:id="rId35"/>
    <p:sldId id="330" r:id="rId36"/>
    <p:sldId id="334" r:id="rId37"/>
    <p:sldId id="343" r:id="rId38"/>
    <p:sldId id="335" r:id="rId39"/>
    <p:sldId id="336" r:id="rId40"/>
    <p:sldId id="337" r:id="rId41"/>
    <p:sldId id="279" r:id="rId42"/>
    <p:sldId id="280" r:id="rId43"/>
    <p:sldId id="341" r:id="rId44"/>
    <p:sldId id="342" r:id="rId45"/>
    <p:sldId id="285" r:id="rId46"/>
    <p:sldId id="338" r:id="rId47"/>
    <p:sldId id="287" r:id="rId48"/>
    <p:sldId id="288" r:id="rId49"/>
    <p:sldId id="344" r:id="rId50"/>
    <p:sldId id="346" r:id="rId51"/>
    <p:sldId id="307" r:id="rId52"/>
    <p:sldId id="308" r:id="rId53"/>
    <p:sldId id="309" r:id="rId54"/>
    <p:sldId id="310" r:id="rId55"/>
    <p:sldId id="348" r:id="rId56"/>
    <p:sldId id="349" r:id="rId57"/>
    <p:sldId id="339"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30284-A6F7-4CF5-9EB7-CB77588A95A4}"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2DBEB-7F1B-4956-B029-CA68593A14C5}" type="slidenum">
              <a:rPr lang="en-US" smtClean="0"/>
              <a:t>‹#›</a:t>
            </a:fld>
            <a:endParaRPr lang="en-US"/>
          </a:p>
        </p:txBody>
      </p:sp>
    </p:spTree>
    <p:extLst>
      <p:ext uri="{BB962C8B-B14F-4D97-AF65-F5344CB8AC3E}">
        <p14:creationId xmlns:p14="http://schemas.microsoft.com/office/powerpoint/2010/main" val="151163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1</a:t>
            </a:fld>
            <a:endParaRPr lang="en-US" dirty="0"/>
          </a:p>
        </p:txBody>
      </p:sp>
    </p:spTree>
    <p:extLst>
      <p:ext uri="{BB962C8B-B14F-4D97-AF65-F5344CB8AC3E}">
        <p14:creationId xmlns:p14="http://schemas.microsoft.com/office/powerpoint/2010/main" val="39452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5CA11-4BD2-417A-9B9C-54445D75C916}" type="slidenum">
              <a:rPr lang="en-US" smtClean="0"/>
              <a:pPr/>
              <a:t>11</a:t>
            </a:fld>
            <a:endParaRPr lang="en-US" dirty="0"/>
          </a:p>
        </p:txBody>
      </p:sp>
    </p:spTree>
    <p:extLst>
      <p:ext uri="{BB962C8B-B14F-4D97-AF65-F5344CB8AC3E}">
        <p14:creationId xmlns:p14="http://schemas.microsoft.com/office/powerpoint/2010/main" val="18852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EB5CA11-4BD2-417A-9B9C-54445D75C916}" type="slidenum">
              <a:rPr lang="en-US" smtClean="0"/>
              <a:pPr/>
              <a:t>12</a:t>
            </a:fld>
            <a:endParaRPr lang="en-US" dirty="0"/>
          </a:p>
        </p:txBody>
      </p:sp>
    </p:spTree>
    <p:extLst>
      <p:ext uri="{BB962C8B-B14F-4D97-AF65-F5344CB8AC3E}">
        <p14:creationId xmlns:p14="http://schemas.microsoft.com/office/powerpoint/2010/main" val="85036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13</a:t>
            </a:fld>
            <a:endParaRPr lang="en-US" dirty="0"/>
          </a:p>
        </p:txBody>
      </p:sp>
    </p:spTree>
    <p:extLst>
      <p:ext uri="{BB962C8B-B14F-4D97-AF65-F5344CB8AC3E}">
        <p14:creationId xmlns:p14="http://schemas.microsoft.com/office/powerpoint/2010/main" val="425364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14</a:t>
            </a:fld>
            <a:endParaRPr lang="en-US" dirty="0"/>
          </a:p>
        </p:txBody>
      </p:sp>
    </p:spTree>
    <p:extLst>
      <p:ext uri="{BB962C8B-B14F-4D97-AF65-F5344CB8AC3E}">
        <p14:creationId xmlns:p14="http://schemas.microsoft.com/office/powerpoint/2010/main" val="124111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15</a:t>
            </a:fld>
            <a:endParaRPr lang="en-US" dirty="0"/>
          </a:p>
        </p:txBody>
      </p:sp>
    </p:spTree>
    <p:extLst>
      <p:ext uri="{BB962C8B-B14F-4D97-AF65-F5344CB8AC3E}">
        <p14:creationId xmlns:p14="http://schemas.microsoft.com/office/powerpoint/2010/main" val="403886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16</a:t>
            </a:fld>
            <a:endParaRPr lang="en-US" dirty="0"/>
          </a:p>
        </p:txBody>
      </p:sp>
    </p:spTree>
    <p:extLst>
      <p:ext uri="{BB962C8B-B14F-4D97-AF65-F5344CB8AC3E}">
        <p14:creationId xmlns:p14="http://schemas.microsoft.com/office/powerpoint/2010/main" val="190962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17</a:t>
            </a:fld>
            <a:endParaRPr lang="en-US" dirty="0"/>
          </a:p>
        </p:txBody>
      </p:sp>
    </p:spTree>
    <p:extLst>
      <p:ext uri="{BB962C8B-B14F-4D97-AF65-F5344CB8AC3E}">
        <p14:creationId xmlns:p14="http://schemas.microsoft.com/office/powerpoint/2010/main" val="103708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22</a:t>
            </a:fld>
            <a:endParaRPr lang="en-US" dirty="0"/>
          </a:p>
        </p:txBody>
      </p:sp>
    </p:spTree>
    <p:extLst>
      <p:ext uri="{BB962C8B-B14F-4D97-AF65-F5344CB8AC3E}">
        <p14:creationId xmlns:p14="http://schemas.microsoft.com/office/powerpoint/2010/main" val="253577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23</a:t>
            </a:fld>
            <a:endParaRPr lang="en-US" dirty="0"/>
          </a:p>
        </p:txBody>
      </p:sp>
    </p:spTree>
    <p:extLst>
      <p:ext uri="{BB962C8B-B14F-4D97-AF65-F5344CB8AC3E}">
        <p14:creationId xmlns:p14="http://schemas.microsoft.com/office/powerpoint/2010/main" val="195466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25</a:t>
            </a:fld>
            <a:endParaRPr lang="en-US" dirty="0"/>
          </a:p>
        </p:txBody>
      </p:sp>
    </p:spTree>
    <p:extLst>
      <p:ext uri="{BB962C8B-B14F-4D97-AF65-F5344CB8AC3E}">
        <p14:creationId xmlns:p14="http://schemas.microsoft.com/office/powerpoint/2010/main" val="248542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a:t>
            </a:fld>
            <a:endParaRPr lang="en-US" dirty="0"/>
          </a:p>
        </p:txBody>
      </p:sp>
    </p:spTree>
    <p:extLst>
      <p:ext uri="{BB962C8B-B14F-4D97-AF65-F5344CB8AC3E}">
        <p14:creationId xmlns:p14="http://schemas.microsoft.com/office/powerpoint/2010/main" val="15221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EB5CA11-4BD2-417A-9B9C-54445D75C916}" type="slidenum">
              <a:rPr lang="en-US" smtClean="0"/>
              <a:pPr/>
              <a:t>26</a:t>
            </a:fld>
            <a:endParaRPr lang="en-US" dirty="0"/>
          </a:p>
        </p:txBody>
      </p:sp>
    </p:spTree>
    <p:extLst>
      <p:ext uri="{BB962C8B-B14F-4D97-AF65-F5344CB8AC3E}">
        <p14:creationId xmlns:p14="http://schemas.microsoft.com/office/powerpoint/2010/main" val="1037116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27</a:t>
            </a:fld>
            <a:endParaRPr lang="en-US" dirty="0"/>
          </a:p>
        </p:txBody>
      </p:sp>
    </p:spTree>
    <p:extLst>
      <p:ext uri="{BB962C8B-B14F-4D97-AF65-F5344CB8AC3E}">
        <p14:creationId xmlns:p14="http://schemas.microsoft.com/office/powerpoint/2010/main" val="2999209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our example</a:t>
            </a:r>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28</a:t>
            </a:fld>
            <a:endParaRPr lang="en-US" dirty="0"/>
          </a:p>
        </p:txBody>
      </p:sp>
    </p:spTree>
    <p:extLst>
      <p:ext uri="{BB962C8B-B14F-4D97-AF65-F5344CB8AC3E}">
        <p14:creationId xmlns:p14="http://schemas.microsoft.com/office/powerpoint/2010/main" val="2194954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29</a:t>
            </a:fld>
            <a:endParaRPr lang="en-US" dirty="0"/>
          </a:p>
        </p:txBody>
      </p:sp>
    </p:spTree>
    <p:extLst>
      <p:ext uri="{BB962C8B-B14F-4D97-AF65-F5344CB8AC3E}">
        <p14:creationId xmlns:p14="http://schemas.microsoft.com/office/powerpoint/2010/main" val="337843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31</a:t>
            </a:fld>
            <a:endParaRPr lang="en-US" dirty="0"/>
          </a:p>
        </p:txBody>
      </p:sp>
    </p:spTree>
    <p:extLst>
      <p:ext uri="{BB962C8B-B14F-4D97-AF65-F5344CB8AC3E}">
        <p14:creationId xmlns:p14="http://schemas.microsoft.com/office/powerpoint/2010/main" val="258275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32</a:t>
            </a:fld>
            <a:endParaRPr lang="en-US" dirty="0"/>
          </a:p>
        </p:txBody>
      </p:sp>
    </p:spTree>
    <p:extLst>
      <p:ext uri="{BB962C8B-B14F-4D97-AF65-F5344CB8AC3E}">
        <p14:creationId xmlns:p14="http://schemas.microsoft.com/office/powerpoint/2010/main" val="3835836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33</a:t>
            </a:fld>
            <a:endParaRPr lang="en-US" dirty="0"/>
          </a:p>
        </p:txBody>
      </p:sp>
    </p:spTree>
    <p:extLst>
      <p:ext uri="{BB962C8B-B14F-4D97-AF65-F5344CB8AC3E}">
        <p14:creationId xmlns:p14="http://schemas.microsoft.com/office/powerpoint/2010/main" val="2913713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34</a:t>
            </a:fld>
            <a:endParaRPr lang="en-US" dirty="0"/>
          </a:p>
        </p:txBody>
      </p:sp>
    </p:spTree>
    <p:extLst>
      <p:ext uri="{BB962C8B-B14F-4D97-AF65-F5344CB8AC3E}">
        <p14:creationId xmlns:p14="http://schemas.microsoft.com/office/powerpoint/2010/main" val="1595532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35</a:t>
            </a:fld>
            <a:endParaRPr lang="en-US" dirty="0"/>
          </a:p>
        </p:txBody>
      </p:sp>
    </p:spTree>
    <p:extLst>
      <p:ext uri="{BB962C8B-B14F-4D97-AF65-F5344CB8AC3E}">
        <p14:creationId xmlns:p14="http://schemas.microsoft.com/office/powerpoint/2010/main" val="1873012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36</a:t>
            </a:fld>
            <a:endParaRPr lang="en-US" dirty="0"/>
          </a:p>
        </p:txBody>
      </p:sp>
    </p:spTree>
    <p:extLst>
      <p:ext uri="{BB962C8B-B14F-4D97-AF65-F5344CB8AC3E}">
        <p14:creationId xmlns:p14="http://schemas.microsoft.com/office/powerpoint/2010/main" val="54147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a:t>
            </a:fld>
            <a:endParaRPr lang="en-US" dirty="0"/>
          </a:p>
        </p:txBody>
      </p:sp>
    </p:spTree>
    <p:extLst>
      <p:ext uri="{BB962C8B-B14F-4D97-AF65-F5344CB8AC3E}">
        <p14:creationId xmlns:p14="http://schemas.microsoft.com/office/powerpoint/2010/main" val="1191352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39</a:t>
            </a:fld>
            <a:endParaRPr lang="en-US" dirty="0"/>
          </a:p>
        </p:txBody>
      </p:sp>
    </p:spTree>
    <p:extLst>
      <p:ext uri="{BB962C8B-B14F-4D97-AF65-F5344CB8AC3E}">
        <p14:creationId xmlns:p14="http://schemas.microsoft.com/office/powerpoint/2010/main" val="785790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40</a:t>
            </a:fld>
            <a:endParaRPr lang="en-US" dirty="0"/>
          </a:p>
        </p:txBody>
      </p:sp>
    </p:spTree>
    <p:extLst>
      <p:ext uri="{BB962C8B-B14F-4D97-AF65-F5344CB8AC3E}">
        <p14:creationId xmlns:p14="http://schemas.microsoft.com/office/powerpoint/2010/main" val="1782930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41</a:t>
            </a:fld>
            <a:endParaRPr lang="en-US" dirty="0"/>
          </a:p>
        </p:txBody>
      </p:sp>
    </p:spTree>
    <p:extLst>
      <p:ext uri="{BB962C8B-B14F-4D97-AF65-F5344CB8AC3E}">
        <p14:creationId xmlns:p14="http://schemas.microsoft.com/office/powerpoint/2010/main" val="2379380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42</a:t>
            </a:fld>
            <a:endParaRPr lang="en-US" dirty="0"/>
          </a:p>
        </p:txBody>
      </p:sp>
    </p:spTree>
    <p:extLst>
      <p:ext uri="{BB962C8B-B14F-4D97-AF65-F5344CB8AC3E}">
        <p14:creationId xmlns:p14="http://schemas.microsoft.com/office/powerpoint/2010/main" val="2012445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007 field</a:t>
            </a:r>
            <a:r>
              <a:rPr lang="en-US" baseline="0" dirty="0" smtClean="0"/>
              <a:t> for videos is fortunately a little shorter than that for audio recordings.</a:t>
            </a:r>
            <a:endParaRPr lang="en-US" dirty="0"/>
          </a:p>
        </p:txBody>
      </p:sp>
      <p:sp>
        <p:nvSpPr>
          <p:cNvPr id="4" name="Slide Number Placeholder 3"/>
          <p:cNvSpPr>
            <a:spLocks noGrp="1"/>
          </p:cNvSpPr>
          <p:nvPr>
            <p:ph type="sldNum" sz="quarter" idx="10"/>
          </p:nvPr>
        </p:nvSpPr>
        <p:spPr/>
        <p:txBody>
          <a:bodyPr/>
          <a:lstStyle/>
          <a:p>
            <a:fld id="{AC77996E-57B4-4F49-A93D-2AD38743C438}" type="slidenum">
              <a:rPr lang="en-US" smtClean="0"/>
              <a:t>43</a:t>
            </a:fld>
            <a:endParaRPr lang="en-US"/>
          </a:p>
        </p:txBody>
      </p:sp>
    </p:spTree>
    <p:extLst>
      <p:ext uri="{BB962C8B-B14F-4D97-AF65-F5344CB8AC3E}">
        <p14:creationId xmlns:p14="http://schemas.microsoft.com/office/powerpoint/2010/main" val="3939807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DEB5CA11-4BD2-417A-9B9C-54445D75C916}" type="slidenum">
              <a:rPr lang="en-US" smtClean="0"/>
              <a:pPr/>
              <a:t>45</a:t>
            </a:fld>
            <a:endParaRPr lang="en-US" dirty="0"/>
          </a:p>
        </p:txBody>
      </p:sp>
    </p:spTree>
    <p:extLst>
      <p:ext uri="{BB962C8B-B14F-4D97-AF65-F5344CB8AC3E}">
        <p14:creationId xmlns:p14="http://schemas.microsoft.com/office/powerpoint/2010/main" val="3559455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DEB5CA11-4BD2-417A-9B9C-54445D75C916}" type="slidenum">
              <a:rPr lang="en-US" smtClean="0"/>
              <a:pPr/>
              <a:t>46</a:t>
            </a:fld>
            <a:endParaRPr lang="en-US" dirty="0"/>
          </a:p>
        </p:txBody>
      </p:sp>
    </p:spTree>
    <p:extLst>
      <p:ext uri="{BB962C8B-B14F-4D97-AF65-F5344CB8AC3E}">
        <p14:creationId xmlns:p14="http://schemas.microsoft.com/office/powerpoint/2010/main" val="367680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47</a:t>
            </a:fld>
            <a:endParaRPr lang="en-US" dirty="0"/>
          </a:p>
        </p:txBody>
      </p:sp>
    </p:spTree>
    <p:extLst>
      <p:ext uri="{BB962C8B-B14F-4D97-AF65-F5344CB8AC3E}">
        <p14:creationId xmlns:p14="http://schemas.microsoft.com/office/powerpoint/2010/main" val="3961993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48</a:t>
            </a:fld>
            <a:endParaRPr lang="en-US" dirty="0"/>
          </a:p>
        </p:txBody>
      </p:sp>
    </p:spTree>
    <p:extLst>
      <p:ext uri="{BB962C8B-B14F-4D97-AF65-F5344CB8AC3E}">
        <p14:creationId xmlns:p14="http://schemas.microsoft.com/office/powerpoint/2010/main" val="2766165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EB5CA11-4BD2-417A-9B9C-54445D75C916}" type="slidenum">
              <a:rPr lang="en-US" smtClean="0"/>
              <a:pPr/>
              <a:t>49</a:t>
            </a:fld>
            <a:endParaRPr lang="en-US" dirty="0"/>
          </a:p>
        </p:txBody>
      </p:sp>
    </p:spTree>
    <p:extLst>
      <p:ext uri="{BB962C8B-B14F-4D97-AF65-F5344CB8AC3E}">
        <p14:creationId xmlns:p14="http://schemas.microsoft.com/office/powerpoint/2010/main" val="142486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4</a:t>
            </a:fld>
            <a:endParaRPr lang="en-US" dirty="0"/>
          </a:p>
        </p:txBody>
      </p:sp>
    </p:spTree>
    <p:extLst>
      <p:ext uri="{BB962C8B-B14F-4D97-AF65-F5344CB8AC3E}">
        <p14:creationId xmlns:p14="http://schemas.microsoft.com/office/powerpoint/2010/main" val="3315111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50</a:t>
            </a:fld>
            <a:endParaRPr lang="en-US" dirty="0"/>
          </a:p>
        </p:txBody>
      </p:sp>
    </p:spTree>
    <p:extLst>
      <p:ext uri="{BB962C8B-B14F-4D97-AF65-F5344CB8AC3E}">
        <p14:creationId xmlns:p14="http://schemas.microsoft.com/office/powerpoint/2010/main" val="213672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51</a:t>
            </a:fld>
            <a:endParaRPr lang="en-US" dirty="0"/>
          </a:p>
        </p:txBody>
      </p:sp>
    </p:spTree>
    <p:extLst>
      <p:ext uri="{BB962C8B-B14F-4D97-AF65-F5344CB8AC3E}">
        <p14:creationId xmlns:p14="http://schemas.microsoft.com/office/powerpoint/2010/main" val="3047071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52</a:t>
            </a:fld>
            <a:endParaRPr lang="en-US" dirty="0"/>
          </a:p>
        </p:txBody>
      </p:sp>
    </p:spTree>
    <p:extLst>
      <p:ext uri="{BB962C8B-B14F-4D97-AF65-F5344CB8AC3E}">
        <p14:creationId xmlns:p14="http://schemas.microsoft.com/office/powerpoint/2010/main" val="1860981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53</a:t>
            </a:fld>
            <a:endParaRPr lang="en-US" dirty="0"/>
          </a:p>
        </p:txBody>
      </p:sp>
    </p:spTree>
    <p:extLst>
      <p:ext uri="{BB962C8B-B14F-4D97-AF65-F5344CB8AC3E}">
        <p14:creationId xmlns:p14="http://schemas.microsoft.com/office/powerpoint/2010/main" val="1835433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54</a:t>
            </a:fld>
            <a:endParaRPr lang="en-US" dirty="0"/>
          </a:p>
        </p:txBody>
      </p:sp>
    </p:spTree>
    <p:extLst>
      <p:ext uri="{BB962C8B-B14F-4D97-AF65-F5344CB8AC3E}">
        <p14:creationId xmlns:p14="http://schemas.microsoft.com/office/powerpoint/2010/main" val="3727611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things change when we catalog</a:t>
            </a:r>
            <a:r>
              <a:rPr lang="en-US" baseline="0" dirty="0" smtClean="0"/>
              <a:t> VHS tapes.</a:t>
            </a:r>
            <a:endParaRPr lang="en-US" dirty="0"/>
          </a:p>
        </p:txBody>
      </p:sp>
      <p:sp>
        <p:nvSpPr>
          <p:cNvPr id="4" name="Slide Number Placeholder 3"/>
          <p:cNvSpPr>
            <a:spLocks noGrp="1"/>
          </p:cNvSpPr>
          <p:nvPr>
            <p:ph type="sldNum" sz="quarter" idx="10"/>
          </p:nvPr>
        </p:nvSpPr>
        <p:spPr/>
        <p:txBody>
          <a:bodyPr/>
          <a:lstStyle/>
          <a:p>
            <a:fld id="{AC77996E-57B4-4F49-A93D-2AD38743C438}" type="slidenum">
              <a:rPr lang="en-US" smtClean="0"/>
              <a:t>55</a:t>
            </a:fld>
            <a:endParaRPr lang="en-US"/>
          </a:p>
        </p:txBody>
      </p:sp>
    </p:spTree>
    <p:extLst>
      <p:ext uri="{BB962C8B-B14F-4D97-AF65-F5344CB8AC3E}">
        <p14:creationId xmlns:p14="http://schemas.microsoft.com/office/powerpoint/2010/main" val="1132316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catalog something like a video file or streaming</a:t>
            </a:r>
            <a:r>
              <a:rPr lang="en-US" baseline="0" dirty="0" smtClean="0"/>
              <a:t> video, we use a different set of codes in the 007 field and put a lot more information in the 347 field. Since there’s no physical carrier, we leave other things out.</a:t>
            </a:r>
            <a:endParaRPr lang="en-US" dirty="0"/>
          </a:p>
        </p:txBody>
      </p:sp>
      <p:sp>
        <p:nvSpPr>
          <p:cNvPr id="4" name="Slide Number Placeholder 3"/>
          <p:cNvSpPr>
            <a:spLocks noGrp="1"/>
          </p:cNvSpPr>
          <p:nvPr>
            <p:ph type="sldNum" sz="quarter" idx="10"/>
          </p:nvPr>
        </p:nvSpPr>
        <p:spPr/>
        <p:txBody>
          <a:bodyPr/>
          <a:lstStyle/>
          <a:p>
            <a:fld id="{AC77996E-57B4-4F49-A93D-2AD38743C438}" type="slidenum">
              <a:rPr lang="en-US" smtClean="0"/>
              <a:t>56</a:t>
            </a:fld>
            <a:endParaRPr lang="en-US"/>
          </a:p>
        </p:txBody>
      </p:sp>
    </p:spTree>
    <p:extLst>
      <p:ext uri="{BB962C8B-B14F-4D97-AF65-F5344CB8AC3E}">
        <p14:creationId xmlns:p14="http://schemas.microsoft.com/office/powerpoint/2010/main" val="1483599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58</a:t>
            </a:fld>
            <a:endParaRPr lang="en-US" dirty="0"/>
          </a:p>
        </p:txBody>
      </p:sp>
    </p:spTree>
    <p:extLst>
      <p:ext uri="{BB962C8B-B14F-4D97-AF65-F5344CB8AC3E}">
        <p14:creationId xmlns:p14="http://schemas.microsoft.com/office/powerpoint/2010/main" val="17523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5</a:t>
            </a:fld>
            <a:endParaRPr lang="en-US" dirty="0"/>
          </a:p>
        </p:txBody>
      </p:sp>
    </p:spTree>
    <p:extLst>
      <p:ext uri="{BB962C8B-B14F-4D97-AF65-F5344CB8AC3E}">
        <p14:creationId xmlns:p14="http://schemas.microsoft.com/office/powerpoint/2010/main" val="256331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6</a:t>
            </a:fld>
            <a:endParaRPr lang="en-US" dirty="0"/>
          </a:p>
        </p:txBody>
      </p:sp>
    </p:spTree>
    <p:extLst>
      <p:ext uri="{BB962C8B-B14F-4D97-AF65-F5344CB8AC3E}">
        <p14:creationId xmlns:p14="http://schemas.microsoft.com/office/powerpoint/2010/main" val="266952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8</a:t>
            </a:fld>
            <a:endParaRPr lang="en-US" dirty="0"/>
          </a:p>
        </p:txBody>
      </p:sp>
    </p:spTree>
    <p:extLst>
      <p:ext uri="{BB962C8B-B14F-4D97-AF65-F5344CB8AC3E}">
        <p14:creationId xmlns:p14="http://schemas.microsoft.com/office/powerpoint/2010/main" val="293518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5CA11-4BD2-417A-9B9C-54445D75C916}" type="slidenum">
              <a:rPr lang="en-US" smtClean="0"/>
              <a:pPr/>
              <a:t>9</a:t>
            </a:fld>
            <a:endParaRPr lang="en-US" dirty="0"/>
          </a:p>
        </p:txBody>
      </p:sp>
    </p:spTree>
    <p:extLst>
      <p:ext uri="{BB962C8B-B14F-4D97-AF65-F5344CB8AC3E}">
        <p14:creationId xmlns:p14="http://schemas.microsoft.com/office/powerpoint/2010/main" val="222901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5CA11-4BD2-417A-9B9C-54445D75C916}" type="slidenum">
              <a:rPr lang="en-US" smtClean="0"/>
              <a:pPr/>
              <a:t>10</a:t>
            </a:fld>
            <a:endParaRPr lang="en-US" dirty="0"/>
          </a:p>
        </p:txBody>
      </p:sp>
    </p:spTree>
    <p:extLst>
      <p:ext uri="{BB962C8B-B14F-4D97-AF65-F5344CB8AC3E}">
        <p14:creationId xmlns:p14="http://schemas.microsoft.com/office/powerpoint/2010/main" val="219068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70691B-3ACF-4467-901F-28DC46E08E8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78A3D-1E8D-486B-A24E-4665802DAE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678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70691B-3ACF-4467-901F-28DC46E08E8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396312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70691B-3ACF-4467-901F-28DC46E08E8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9617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70691B-3ACF-4467-901F-28DC46E08E8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381441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70691B-3ACF-4467-901F-28DC46E08E8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78A3D-1E8D-486B-A24E-4665802DAE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15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0691B-3ACF-4467-901F-28DC46E08E8A}"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26552304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70691B-3ACF-4467-901F-28DC46E08E8A}"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31702358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70691B-3ACF-4467-901F-28DC46E08E8A}"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35257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70691B-3ACF-4467-901F-28DC46E08E8A}" type="datetimeFigureOut">
              <a:rPr lang="en-US" smtClean="0"/>
              <a:t>10/18/2016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27617755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70691B-3ACF-4467-901F-28DC46E08E8A}" type="datetimeFigureOut">
              <a:rPr lang="en-US" smtClean="0"/>
              <a:t>10/18/2016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D78A3D-1E8D-486B-A24E-4665802DAE65}" type="slidenum">
              <a:rPr lang="en-US" smtClean="0"/>
              <a:t>‹#›</a:t>
            </a:fld>
            <a:endParaRPr lang="en-US"/>
          </a:p>
        </p:txBody>
      </p:sp>
    </p:spTree>
    <p:extLst>
      <p:ext uri="{BB962C8B-B14F-4D97-AF65-F5344CB8AC3E}">
        <p14:creationId xmlns:p14="http://schemas.microsoft.com/office/powerpoint/2010/main" val="11212391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70691B-3ACF-4467-901F-28DC46E08E8A}"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78A3D-1E8D-486B-A24E-4665802DAE65}" type="slidenum">
              <a:rPr lang="en-US" smtClean="0"/>
              <a:t>‹#›</a:t>
            </a:fld>
            <a:endParaRPr lang="en-US"/>
          </a:p>
        </p:txBody>
      </p:sp>
    </p:spTree>
    <p:extLst>
      <p:ext uri="{BB962C8B-B14F-4D97-AF65-F5344CB8AC3E}">
        <p14:creationId xmlns:p14="http://schemas.microsoft.com/office/powerpoint/2010/main" val="410158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70691B-3ACF-4467-901F-28DC46E08E8A}" type="datetimeFigureOut">
              <a:rPr lang="en-US" smtClean="0"/>
              <a:t>10/18/2016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FD78A3D-1E8D-486B-A24E-4665802DAE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176581"/>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www.oclc.org/bibformats/en/2xx/245.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ccess.rdatoolkit.org/document.php?id=rdagloss&amp;target=rdagloss-18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vivianswiftblog.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pixabay.com/en/melody-sound-notes-audio-music-14770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d.loc.gov/" TargetMode="External"/><Relationship Id="rId7" Type="http://schemas.openxmlformats.org/officeDocument/2006/relationships/hyperlink" Target="http://www.factmonster.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annoyzview.wordpress.com/2012/05/16/true-origins-of-shakespeares-hamlet-prince-of-denmark/"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www.flickr.com/"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pixabay.com/en/software-binary-system-1-0-binary-55761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theaffordablemouse.com/affordable-disney-vacations-your-vacation-budget-puzzl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oc.gov/standards/valuelist/index.html" TargetMode="External"/><Relationship Id="rId2" Type="http://schemas.openxmlformats.org/officeDocument/2006/relationships/hyperlink" Target="http://www.loc.gov/catworkshop/RDA%20training%20materials/SCT%20RDA%20Records%20TG/" TargetMode="External"/><Relationship Id="rId1" Type="http://schemas.openxmlformats.org/officeDocument/2006/relationships/slideLayout" Target="../slideLayouts/slideLayout2.xml"/><Relationship Id="rId6" Type="http://schemas.openxmlformats.org/officeDocument/2006/relationships/hyperlink" Target="http://access.rdatoolkit.org/" TargetMode="External"/><Relationship Id="rId5" Type="http://schemas.openxmlformats.org/officeDocument/2006/relationships/hyperlink" Target="olacinc.org/drupal/capc_files/DVD_RDA_Guide.pdf" TargetMode="External"/><Relationship Id="rId4" Type="http://schemas.openxmlformats.org/officeDocument/2006/relationships/hyperlink" Target="http://www.oclc.org/bibformats/en.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pixabay.com/en/photos/stripes/" TargetMode="External"/><Relationship Id="rId5" Type="http://schemas.openxmlformats.org/officeDocument/2006/relationships/hyperlink" Target="http://commons.wikimedia.org/wiki/File:DVD_video_icon.pn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Cataloging Video Recordings in RDA</a:t>
            </a:r>
            <a:br>
              <a:rPr lang="en-US" sz="5400" dirty="0" smtClean="0"/>
            </a:br>
            <a:r>
              <a:rPr lang="en-US" sz="5400" dirty="0"/>
              <a:t/>
            </a:r>
            <a:br>
              <a:rPr lang="en-US" sz="5400" dirty="0"/>
            </a:br>
            <a:r>
              <a:rPr lang="en-US" sz="4000" dirty="0" smtClean="0"/>
              <a:t>Southeast Music Library Association (SEMLA)</a:t>
            </a:r>
            <a:br>
              <a:rPr lang="en-US" sz="4000" dirty="0" smtClean="0"/>
            </a:br>
            <a:r>
              <a:rPr lang="en-US" sz="4000" dirty="0" smtClean="0"/>
              <a:t>October 20, 2016</a:t>
            </a:r>
            <a:br>
              <a:rPr lang="en-US" sz="4000" dirty="0" smtClean="0"/>
            </a:br>
            <a:r>
              <a:rPr lang="en-US" sz="4000" dirty="0" smtClean="0"/>
              <a:t>Durham, NC</a:t>
            </a:r>
            <a:endParaRPr lang="en-US" sz="5400" dirty="0"/>
          </a:p>
        </p:txBody>
      </p:sp>
      <p:sp>
        <p:nvSpPr>
          <p:cNvPr id="5" name="Text Placeholder 4"/>
          <p:cNvSpPr>
            <a:spLocks noGrp="1"/>
          </p:cNvSpPr>
          <p:nvPr>
            <p:ph type="subTitle" idx="1"/>
          </p:nvPr>
        </p:nvSpPr>
        <p:spPr/>
        <p:txBody>
          <a:bodyPr>
            <a:normAutofit/>
          </a:bodyPr>
          <a:lstStyle/>
          <a:p>
            <a:r>
              <a:rPr lang="en-US" dirty="0" smtClean="0"/>
              <a:t>Dr. Sonia Archer-Capuzzo</a:t>
            </a:r>
          </a:p>
          <a:p>
            <a:r>
              <a:rPr lang="en-US" dirty="0" smtClean="0"/>
              <a:t>smarcherdma@gmail.com</a:t>
            </a:r>
            <a:endParaRPr lang="en-US" dirty="0"/>
          </a:p>
          <a:p>
            <a:endParaRPr lang="en-US" dirty="0" smtClean="0"/>
          </a:p>
          <a:p>
            <a:endParaRPr lang="en-US" dirty="0"/>
          </a:p>
        </p:txBody>
      </p:sp>
    </p:spTree>
    <p:extLst>
      <p:ext uri="{BB962C8B-B14F-4D97-AF65-F5344CB8AC3E}">
        <p14:creationId xmlns:p14="http://schemas.microsoft.com/office/powerpoint/2010/main" val="308583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input a new record</a:t>
            </a:r>
            <a:endParaRPr lang="en-US" dirty="0"/>
          </a:p>
        </p:txBody>
      </p:sp>
      <p:sp>
        <p:nvSpPr>
          <p:cNvPr id="3" name="Content Placeholder 2"/>
          <p:cNvSpPr>
            <a:spLocks noGrp="1"/>
          </p:cNvSpPr>
          <p:nvPr>
            <p:ph idx="1"/>
          </p:nvPr>
        </p:nvSpPr>
        <p:spPr/>
        <p:txBody>
          <a:bodyPr>
            <a:normAutofit/>
          </a:bodyPr>
          <a:lstStyle/>
          <a:p>
            <a:r>
              <a:rPr lang="en-US" dirty="0" smtClean="0"/>
              <a:t>Changes in dates that are only for the container</a:t>
            </a:r>
          </a:p>
          <a:p>
            <a:pPr lvl="1"/>
            <a:r>
              <a:rPr lang="en-US" dirty="0" smtClean="0"/>
              <a:t>Ex: ©2010. Packaging design ©2011.</a:t>
            </a:r>
          </a:p>
          <a:p>
            <a:r>
              <a:rPr lang="en-US" dirty="0" smtClean="0"/>
              <a:t>Absence or presence of multiple publishers, distributors, and/or manufacturers as long as one on the resource matches one on the record</a:t>
            </a:r>
          </a:p>
          <a:p>
            <a:pPr lvl="1"/>
            <a:r>
              <a:rPr lang="en-US" dirty="0" smtClean="0"/>
              <a:t>Ex:</a:t>
            </a:r>
          </a:p>
          <a:p>
            <a:pPr lvl="2"/>
            <a:r>
              <a:rPr lang="en-US" dirty="0" smtClean="0"/>
              <a:t>On item: Arte, Barenboim-Said Foundation, EuroArts, Junta de Andalucia, Warner Classics</a:t>
            </a:r>
          </a:p>
          <a:p>
            <a:pPr lvl="2"/>
            <a:r>
              <a:rPr lang="en-US" dirty="0" smtClean="0"/>
              <a:t>On record: Warner Classics</a:t>
            </a:r>
          </a:p>
          <a:p>
            <a:r>
              <a:rPr lang="en-US" dirty="0" smtClean="0"/>
              <a:t>Absence or presence of a publisher number</a:t>
            </a:r>
            <a:endParaRPr lang="en-US" dirty="0"/>
          </a:p>
        </p:txBody>
      </p:sp>
      <p:pic>
        <p:nvPicPr>
          <p:cNvPr id="4" name="Picture 2" descr="http://www.putnamcountyrecycles.com/portals/5/february-24-recycle-logo.jpg"/>
          <p:cNvPicPr>
            <a:picLocks noChangeAspect="1" noChangeArrowheads="1"/>
          </p:cNvPicPr>
          <p:nvPr/>
        </p:nvPicPr>
        <p:blipFill>
          <a:blip r:embed="rId3" cstate="print"/>
          <a:srcRect/>
          <a:stretch>
            <a:fillRect/>
          </a:stretch>
        </p:blipFill>
        <p:spPr bwMode="auto">
          <a:xfrm>
            <a:off x="7620001" y="4495801"/>
            <a:ext cx="1800225" cy="1769713"/>
          </a:xfrm>
          <a:prstGeom prst="rect">
            <a:avLst/>
          </a:prstGeom>
          <a:noFill/>
        </p:spPr>
      </p:pic>
    </p:spTree>
    <p:extLst>
      <p:ext uri="{BB962C8B-B14F-4D97-AF65-F5344CB8AC3E}">
        <p14:creationId xmlns:p14="http://schemas.microsoft.com/office/powerpoint/2010/main" val="314607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source of information</a:t>
            </a:r>
            <a:endParaRPr lang="en-US" dirty="0"/>
          </a:p>
        </p:txBody>
      </p:sp>
      <p:sp>
        <p:nvSpPr>
          <p:cNvPr id="4" name="TextBox 3"/>
          <p:cNvSpPr txBox="1"/>
          <p:nvPr/>
        </p:nvSpPr>
        <p:spPr>
          <a:xfrm>
            <a:off x="9762837" y="6544055"/>
            <a:ext cx="2124075" cy="276999"/>
          </a:xfrm>
          <a:prstGeom prst="rect">
            <a:avLst/>
          </a:prstGeom>
          <a:noFill/>
        </p:spPr>
        <p:txBody>
          <a:bodyPr wrap="square" rtlCol="0">
            <a:spAutoFit/>
          </a:bodyPr>
          <a:lstStyle/>
          <a:p>
            <a:r>
              <a:rPr lang="en-US" sz="1200" dirty="0"/>
              <a:t>Image from RDA Toolkit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18" y="1857431"/>
            <a:ext cx="11111852" cy="4626496"/>
          </a:xfrm>
          <a:prstGeom prst="rect">
            <a:avLst/>
          </a:prstGeom>
        </p:spPr>
      </p:pic>
    </p:spTree>
    <p:extLst>
      <p:ext uri="{BB962C8B-B14F-4D97-AF65-F5344CB8AC3E}">
        <p14:creationId xmlns:p14="http://schemas.microsoft.com/office/powerpoint/2010/main" val="238865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source of information</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Title frame(s)/screen(s)</a:t>
            </a:r>
          </a:p>
          <a:p>
            <a:pPr marL="571500" indent="-457200">
              <a:buFont typeface="+mj-lt"/>
              <a:buAutoNum type="arabicPeriod"/>
            </a:pPr>
            <a:r>
              <a:rPr lang="en-US" dirty="0"/>
              <a:t>Label on resource </a:t>
            </a:r>
            <a:r>
              <a:rPr lang="en-US" dirty="0" smtClean="0"/>
              <a:t>(</a:t>
            </a:r>
            <a:r>
              <a:rPr lang="en-US" dirty="0"/>
              <a:t>Alternative preferred source)</a:t>
            </a:r>
          </a:p>
          <a:p>
            <a:pPr marL="114300" indent="0">
              <a:buNone/>
            </a:pPr>
            <a:endParaRPr lang="en-US" dirty="0"/>
          </a:p>
        </p:txBody>
      </p:sp>
      <p:pic>
        <p:nvPicPr>
          <p:cNvPr id="4099" name="Picture 3" descr="C:\Users\smarcher\Desktop\SEMLA RDA workshop\Images\Ramallah_Concert_Title_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742" y="1807121"/>
            <a:ext cx="3267076" cy="20792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marcher\Desktop\SEMLA RDA workshop\Images\Ramallah_Concert_Disc_2_Title_Sc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9742" y="4096400"/>
            <a:ext cx="3267076" cy="2104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marcher\Desktop\SEMLA RDA workshop\Images\Ramallah Concert Dis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109" y="3099344"/>
            <a:ext cx="3124200" cy="310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par>
                                <p:cTn id="11" presetID="10" presetClass="entr" presetSubtype="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fade">
                                      <p:cBhvr>
                                        <p:cTn id="13" dur="500"/>
                                        <p:tgtEl>
                                          <p:spTgt spid="41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source of information</a:t>
            </a:r>
          </a:p>
        </p:txBody>
      </p:sp>
      <p:sp>
        <p:nvSpPr>
          <p:cNvPr id="3" name="Content Placeholder 2"/>
          <p:cNvSpPr>
            <a:spLocks noGrp="1"/>
          </p:cNvSpPr>
          <p:nvPr>
            <p:ph idx="1"/>
          </p:nvPr>
        </p:nvSpPr>
        <p:spPr/>
        <p:txBody>
          <a:bodyPr/>
          <a:lstStyle/>
          <a:p>
            <a:pPr marL="571500" indent="-457200">
              <a:buFont typeface="+mj-lt"/>
              <a:buAutoNum type="arabicPeriod" startAt="3"/>
            </a:pPr>
            <a:r>
              <a:rPr lang="en-US" dirty="0" smtClean="0"/>
              <a:t>Container </a:t>
            </a:r>
            <a:r>
              <a:rPr lang="en-US" dirty="0"/>
              <a:t>or accompanying </a:t>
            </a:r>
            <a:r>
              <a:rPr lang="en-US" dirty="0" smtClean="0"/>
              <a:t>material</a:t>
            </a:r>
          </a:p>
          <a:p>
            <a:pPr marL="571500" indent="-457200">
              <a:buFont typeface="+mj-lt"/>
              <a:buAutoNum type="arabicPeriod" startAt="3"/>
            </a:pPr>
            <a:r>
              <a:rPr lang="en-US" dirty="0" smtClean="0"/>
              <a:t>Internal source, like disc menu</a:t>
            </a:r>
            <a:endParaRPr lang="en-US" dirty="0"/>
          </a:p>
          <a:p>
            <a:pPr marL="571500" indent="-457200">
              <a:buAutoNum type="arabicPeriod" startAt="2"/>
            </a:pPr>
            <a:endParaRPr lang="en-US" dirty="0" smtClean="0"/>
          </a:p>
          <a:p>
            <a:pPr marL="571500" indent="-457200">
              <a:buAutoNum type="arabicPeriod" startAt="2"/>
            </a:pPr>
            <a:endParaRPr lang="en-US" dirty="0"/>
          </a:p>
        </p:txBody>
      </p:sp>
      <p:pic>
        <p:nvPicPr>
          <p:cNvPr id="5" name="Picture 2" descr="C:\Users\smarcher\Desktop\SEMLA RDA workshop\Images\Ramallah_Concert_Menu_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018" y="2318132"/>
            <a:ext cx="4191000" cy="2513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smarcher\Desktop\SEMLA RDA workshop\Images\Ramallah_Concert_Disc_2_Menu_Sc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716" y="4270774"/>
            <a:ext cx="3546284" cy="235862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marcher\Desktop\SEMLA RDA workshop\Images\Ramallah Concert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2062" y="3134095"/>
            <a:ext cx="2427973" cy="341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5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Proper</a:t>
            </a:r>
            <a:endParaRPr lang="en-US" dirty="0"/>
          </a:p>
        </p:txBody>
      </p:sp>
      <p:sp>
        <p:nvSpPr>
          <p:cNvPr id="3" name="Content Placeholder 2"/>
          <p:cNvSpPr>
            <a:spLocks noGrp="1"/>
          </p:cNvSpPr>
          <p:nvPr>
            <p:ph idx="1"/>
          </p:nvPr>
        </p:nvSpPr>
        <p:spPr/>
        <p:txBody>
          <a:bodyPr>
            <a:normAutofit/>
          </a:bodyPr>
          <a:lstStyle/>
          <a:p>
            <a:r>
              <a:rPr lang="en-US" dirty="0" smtClean="0"/>
              <a:t>Take what you see, but…</a:t>
            </a:r>
          </a:p>
          <a:p>
            <a:r>
              <a:rPr lang="en-US" dirty="0" smtClean="0"/>
              <a:t>Do not include introductory words or phrases, like “Disney presents” </a:t>
            </a:r>
          </a:p>
          <a:p>
            <a:r>
              <a:rPr lang="en-US" dirty="0" smtClean="0"/>
              <a:t>Put information about where you got the title in a 500 note if it didn’t come from the title frames.</a:t>
            </a:r>
          </a:p>
          <a:p>
            <a:pPr lvl="1"/>
            <a:r>
              <a:rPr lang="en-US" dirty="0" smtClean="0"/>
              <a:t>Examples:</a:t>
            </a:r>
          </a:p>
          <a:p>
            <a:pPr lvl="2"/>
            <a:r>
              <a:rPr lang="en-US" sz="1600" dirty="0" smtClean="0"/>
              <a:t>Title from container.</a:t>
            </a:r>
          </a:p>
          <a:p>
            <a:pPr lvl="2"/>
            <a:r>
              <a:rPr lang="en-US" sz="1600" dirty="0" smtClean="0"/>
              <a:t>Title from menu screen.</a:t>
            </a:r>
          </a:p>
          <a:p>
            <a:pPr lvl="2"/>
            <a:r>
              <a:rPr lang="en-US" sz="1600" dirty="0" smtClean="0"/>
              <a:t>Title from disc label.</a:t>
            </a:r>
          </a:p>
          <a:p>
            <a:pPr lvl="2"/>
            <a:endParaRPr lang="en-US" dirty="0"/>
          </a:p>
          <a:p>
            <a:pPr marL="1149350" lvl="2" indent="-1036638">
              <a:buNone/>
              <a:tabLst>
                <a:tab pos="682625" algn="l"/>
                <a:tab pos="1146175" algn="l"/>
              </a:tabLst>
            </a:pPr>
            <a:endParaRPr lang="en-US" sz="2200" dirty="0"/>
          </a:p>
        </p:txBody>
      </p:sp>
      <p:sp>
        <p:nvSpPr>
          <p:cNvPr id="7" name="Oval 6"/>
          <p:cNvSpPr/>
          <p:nvPr/>
        </p:nvSpPr>
        <p:spPr>
          <a:xfrm>
            <a:off x="10088880" y="707181"/>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a:t>
            </a:r>
          </a:p>
        </p:txBody>
      </p:sp>
    </p:spTree>
    <p:extLst>
      <p:ext uri="{BB962C8B-B14F-4D97-AF65-F5344CB8AC3E}">
        <p14:creationId xmlns:p14="http://schemas.microsoft.com/office/powerpoint/2010/main" val="317532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sp>
        <p:nvSpPr>
          <p:cNvPr id="3" name="Content Placeholder 2"/>
          <p:cNvSpPr>
            <a:spLocks noGrp="1"/>
          </p:cNvSpPr>
          <p:nvPr>
            <p:ph idx="1"/>
          </p:nvPr>
        </p:nvSpPr>
        <p:spPr/>
        <p:txBody>
          <a:bodyPr>
            <a:normAutofit/>
          </a:bodyPr>
          <a:lstStyle/>
          <a:p>
            <a:pPr marL="1149350" lvl="2" indent="-1036638">
              <a:buNone/>
              <a:tabLst>
                <a:tab pos="682625" algn="l"/>
                <a:tab pos="1146175" algn="l"/>
              </a:tabLst>
            </a:pPr>
            <a:r>
              <a:rPr lang="en-US" sz="2200" dirty="0" smtClean="0"/>
              <a:t>245	00</a:t>
            </a:r>
            <a:r>
              <a:rPr lang="en-US" sz="2200" dirty="0"/>
              <a:t>	</a:t>
            </a:r>
            <a:r>
              <a:rPr lang="en-US" sz="2200" dirty="0" smtClean="0"/>
              <a:t>Knowledge </a:t>
            </a:r>
            <a:r>
              <a:rPr lang="en-US" sz="2200" dirty="0"/>
              <a:t>is the beginning ; $b The Ramallah </a:t>
            </a:r>
            <a:r>
              <a:rPr lang="en-US" sz="2200" dirty="0" smtClean="0"/>
              <a:t>concert</a:t>
            </a:r>
          </a:p>
        </p:txBody>
      </p:sp>
      <p:pic>
        <p:nvPicPr>
          <p:cNvPr id="8" name="Picture 3" descr="C:\Users\smarcher\Desktop\SEMLA RDA workshop\Images\Ramallah_Concert_Title_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535" y="4002146"/>
            <a:ext cx="3103722" cy="1975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marcher\Desktop\SEMLA RDA workshop\Images\Ramallah_Concert_Disc_2_Title_Sc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9735" y="3999207"/>
            <a:ext cx="307594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14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titles</a:t>
            </a:r>
            <a:endParaRPr lang="en-US" dirty="0"/>
          </a:p>
        </p:txBody>
      </p:sp>
      <p:sp>
        <p:nvSpPr>
          <p:cNvPr id="3" name="Content Placeholder 2"/>
          <p:cNvSpPr>
            <a:spLocks noGrp="1"/>
          </p:cNvSpPr>
          <p:nvPr>
            <p:ph idx="1"/>
          </p:nvPr>
        </p:nvSpPr>
        <p:spPr/>
        <p:txBody>
          <a:bodyPr/>
          <a:lstStyle/>
          <a:p>
            <a:r>
              <a:rPr lang="en-US" dirty="0" smtClean="0"/>
              <a:t>740</a:t>
            </a:r>
            <a:r>
              <a:rPr lang="en-US" dirty="0"/>
              <a:t>: </a:t>
            </a:r>
            <a:r>
              <a:rPr lang="en-US" dirty="0" smtClean="0"/>
              <a:t>Uncontrolled Related/Analytical Title</a:t>
            </a:r>
          </a:p>
          <a:p>
            <a:pPr lvl="1"/>
            <a:r>
              <a:rPr lang="en-US" dirty="0" smtClean="0"/>
              <a:t>Use </a:t>
            </a:r>
            <a:r>
              <a:rPr lang="en-US" dirty="0"/>
              <a:t>field 740 for the title portion of a related work that would normally be entered under a name/title heading in catalog entry form. </a:t>
            </a:r>
            <a:r>
              <a:rPr lang="en-US" dirty="0">
                <a:solidFill>
                  <a:srgbClr val="00B0F0"/>
                </a:solidFill>
              </a:rPr>
              <a:t>In records for collections lacking a collective title, use field 740 also for titles recorded in </a:t>
            </a:r>
            <a:r>
              <a:rPr lang="en-US" dirty="0">
                <a:solidFill>
                  <a:srgbClr val="00B0F0"/>
                </a:solidFill>
                <a:hlinkClick r:id="rId3"/>
              </a:rPr>
              <a:t>field 245</a:t>
            </a:r>
            <a:r>
              <a:rPr lang="en-US" dirty="0">
                <a:solidFill>
                  <a:srgbClr val="00B0F0"/>
                </a:solidFill>
              </a:rPr>
              <a:t> subsequent to the first title</a:t>
            </a:r>
            <a:r>
              <a:rPr lang="en-US" dirty="0" smtClean="0">
                <a:solidFill>
                  <a:srgbClr val="00B0F0"/>
                </a:solidFill>
              </a:rPr>
              <a:t>.</a:t>
            </a:r>
          </a:p>
          <a:p>
            <a:pPr lvl="1"/>
            <a:endParaRPr lang="en-US" dirty="0">
              <a:solidFill>
                <a:srgbClr val="00B0F0"/>
              </a:solidFill>
            </a:endParaRPr>
          </a:p>
          <a:p>
            <a:pPr marL="1149350" lvl="1" indent="-1039813">
              <a:buNone/>
              <a:tabLst>
                <a:tab pos="692150" algn="l"/>
                <a:tab pos="1149350" algn="l"/>
              </a:tabLst>
            </a:pPr>
            <a:r>
              <a:rPr lang="en-US" sz="2000" dirty="0" smtClean="0"/>
              <a:t>245	00	Knowledge is the beginning </a:t>
            </a:r>
            <a:r>
              <a:rPr lang="en-US" sz="2000" dirty="0"/>
              <a:t>;</a:t>
            </a:r>
            <a:r>
              <a:rPr lang="en-US" sz="2000" dirty="0" smtClean="0"/>
              <a:t> $b The Ramallah concert</a:t>
            </a:r>
          </a:p>
          <a:p>
            <a:pPr marL="1149350" lvl="1" indent="-1039813">
              <a:buNone/>
              <a:tabLst>
                <a:tab pos="692150" algn="l"/>
                <a:tab pos="1149350" algn="l"/>
              </a:tabLst>
            </a:pPr>
            <a:r>
              <a:rPr lang="en-US" sz="2000" dirty="0" smtClean="0"/>
              <a:t>740</a:t>
            </a:r>
            <a:r>
              <a:rPr lang="en-US" sz="2000" dirty="0"/>
              <a:t>	</a:t>
            </a:r>
            <a:r>
              <a:rPr lang="en-US" sz="2000" dirty="0" smtClean="0"/>
              <a:t>41</a:t>
            </a:r>
            <a:r>
              <a:rPr lang="en-US" sz="2000" dirty="0"/>
              <a:t>	</a:t>
            </a:r>
            <a:r>
              <a:rPr lang="en-US" sz="2000" dirty="0" smtClean="0"/>
              <a:t>The Ramallah concert.</a:t>
            </a:r>
            <a:endParaRPr lang="en-US" sz="2000" dirty="0"/>
          </a:p>
          <a:p>
            <a:pPr lvl="1"/>
            <a:endParaRPr lang="en-US" dirty="0">
              <a:solidFill>
                <a:srgbClr val="00B0F0"/>
              </a:solidFill>
            </a:endParaRPr>
          </a:p>
          <a:p>
            <a:endParaRPr lang="en-US" dirty="0"/>
          </a:p>
        </p:txBody>
      </p:sp>
      <p:cxnSp>
        <p:nvCxnSpPr>
          <p:cNvPr id="5" name="Straight Connector 4"/>
          <p:cNvCxnSpPr/>
          <p:nvPr/>
        </p:nvCxnSpPr>
        <p:spPr>
          <a:xfrm flipV="1">
            <a:off x="1134224" y="3103412"/>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222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responsibility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a:t>
            </a:r>
            <a:r>
              <a:rPr lang="en-US" dirty="0">
                <a:hlinkClick r:id="rId3"/>
              </a:rPr>
              <a:t>statement of responsibility▼</a:t>
            </a:r>
            <a:r>
              <a:rPr lang="en-US" dirty="0"/>
              <a:t> is a statement relating to the identification and/or function of any persons, families, or corporate bodies responsible for the creation of, or contributing to the realization of, the intellectual or artistic content of a resource</a:t>
            </a:r>
            <a:r>
              <a:rPr lang="en-US" dirty="0" smtClean="0"/>
              <a:t>.</a:t>
            </a:r>
          </a:p>
          <a:p>
            <a:r>
              <a:rPr lang="en-US" dirty="0" smtClean="0"/>
              <a:t>“</a:t>
            </a:r>
            <a:r>
              <a:rPr lang="en-US" dirty="0"/>
              <a:t>Generally record work-level roles (e.g., creator and individuals or groups associated with a work from RDA Appendix I) in the statement of responsibility. Use cataloger’s judgment to determine the significance of their involvement in the creation of artistic and intellectual content or the work being cataloged” (OLAC Best Practices, p. 72).</a:t>
            </a:r>
          </a:p>
          <a:p>
            <a:r>
              <a:rPr lang="en-US" dirty="0" smtClean="0"/>
              <a:t>100: reserved for the person responsible for creation (not likely for video recordings)</a:t>
            </a:r>
          </a:p>
          <a:p>
            <a:r>
              <a:rPr lang="en-US" dirty="0" smtClean="0"/>
              <a:t>245 $c: cataloger’s judgment</a:t>
            </a:r>
          </a:p>
          <a:p>
            <a:r>
              <a:rPr lang="en-US" dirty="0" smtClean="0"/>
              <a:t>5xx and 7xx: for all other contributors</a:t>
            </a:r>
          </a:p>
          <a:p>
            <a:pPr lvl="1"/>
            <a:r>
              <a:rPr lang="en-US" sz="1900" dirty="0" smtClean="0"/>
              <a:t>Director, producer</a:t>
            </a:r>
          </a:p>
          <a:p>
            <a:pPr lvl="1"/>
            <a:r>
              <a:rPr lang="en-US" sz="1900" dirty="0" smtClean="0"/>
              <a:t>Performer</a:t>
            </a:r>
          </a:p>
          <a:p>
            <a:pPr lvl="1"/>
            <a:r>
              <a:rPr lang="en-US" sz="1900" dirty="0" smtClean="0"/>
              <a:t>Composer</a:t>
            </a:r>
          </a:p>
        </p:txBody>
      </p:sp>
      <p:sp>
        <p:nvSpPr>
          <p:cNvPr id="4" name="Oval 3"/>
          <p:cNvSpPr/>
          <p:nvPr/>
        </p:nvSpPr>
        <p:spPr>
          <a:xfrm>
            <a:off x="10088880" y="707181"/>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Core</a:t>
            </a:r>
            <a:endParaRPr lang="en-US" b="1" dirty="0"/>
          </a:p>
        </p:txBody>
      </p:sp>
    </p:spTree>
    <p:extLst>
      <p:ext uri="{BB962C8B-B14F-4D97-AF65-F5344CB8AC3E}">
        <p14:creationId xmlns:p14="http://schemas.microsoft.com/office/powerpoint/2010/main" val="2635622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Creators &amp; Contributors</a:t>
            </a:r>
            <a:endParaRPr lang="en-US" dirty="0"/>
          </a:p>
        </p:txBody>
      </p:sp>
      <p:sp>
        <p:nvSpPr>
          <p:cNvPr id="3" name="Content Placeholder 2"/>
          <p:cNvSpPr>
            <a:spLocks noGrp="1"/>
          </p:cNvSpPr>
          <p:nvPr>
            <p:ph idx="1"/>
          </p:nvPr>
        </p:nvSpPr>
        <p:spPr>
          <a:xfrm>
            <a:off x="1097280" y="1845733"/>
            <a:ext cx="10058400" cy="4222557"/>
          </a:xfrm>
        </p:spPr>
        <p:txBody>
          <a:bodyPr>
            <a:noAutofit/>
          </a:bodyPr>
          <a:lstStyle/>
          <a:p>
            <a:pPr marL="914400" indent="-914400">
              <a:buNone/>
              <a:tabLst>
                <a:tab pos="463550" algn="l"/>
              </a:tabLst>
            </a:pPr>
            <a:r>
              <a:rPr lang="en-US" sz="1900" dirty="0" smtClean="0">
                <a:latin typeface="Calibri" panose="020F0502020204030204" pitchFamily="34" charset="0"/>
              </a:rPr>
              <a:t>245 00 	Die Meistersinger von </a:t>
            </a:r>
            <a:r>
              <a:rPr lang="en-US" sz="1900" dirty="0" err="1" smtClean="0">
                <a:latin typeface="Calibri" panose="020F0502020204030204" pitchFamily="34" charset="0"/>
              </a:rPr>
              <a:t>Nürnberg</a:t>
            </a:r>
            <a:r>
              <a:rPr lang="en-US" sz="1900" dirty="0" smtClean="0">
                <a:latin typeface="Calibri" panose="020F0502020204030204" pitchFamily="34" charset="0"/>
              </a:rPr>
              <a:t> / $c music by Richard Wagner ; presented by </a:t>
            </a:r>
            <a:r>
              <a:rPr lang="en-US" sz="1900" dirty="0" err="1" smtClean="0">
                <a:latin typeface="Calibri" panose="020F0502020204030204" pitchFamily="34" charset="0"/>
              </a:rPr>
              <a:t>Unitel</a:t>
            </a:r>
            <a:r>
              <a:rPr lang="en-US" sz="1900" dirty="0" smtClean="0">
                <a:latin typeface="Calibri" panose="020F0502020204030204" pitchFamily="34" charset="0"/>
              </a:rPr>
              <a:t> </a:t>
            </a:r>
            <a:r>
              <a:rPr lang="en-US" sz="1900" dirty="0" err="1" smtClean="0">
                <a:latin typeface="Calibri" panose="020F0502020204030204" pitchFamily="34" charset="0"/>
              </a:rPr>
              <a:t>Classica</a:t>
            </a:r>
            <a:r>
              <a:rPr lang="en-US" sz="1900" dirty="0" smtClean="0">
                <a:latin typeface="Calibri" panose="020F0502020204030204" pitchFamily="34" charset="0"/>
              </a:rPr>
              <a:t> ; Salzburg Festival, from the Grosses </a:t>
            </a:r>
            <a:r>
              <a:rPr lang="en-US" sz="1900" dirty="0" err="1" smtClean="0">
                <a:latin typeface="Calibri" panose="020F0502020204030204" pitchFamily="34" charset="0"/>
              </a:rPr>
              <a:t>Festspielhaus</a:t>
            </a:r>
            <a:r>
              <a:rPr lang="en-US" sz="1900" dirty="0" smtClean="0">
                <a:latin typeface="Calibri" panose="020F0502020204030204" pitchFamily="34" charset="0"/>
              </a:rPr>
              <a:t> ; producer, Magdalena </a:t>
            </a:r>
            <a:r>
              <a:rPr lang="en-US" sz="1900" dirty="0" err="1" smtClean="0">
                <a:latin typeface="Calibri" panose="020F0502020204030204" pitchFamily="34" charset="0"/>
              </a:rPr>
              <a:t>Herbst</a:t>
            </a:r>
            <a:r>
              <a:rPr lang="en-US" sz="1900" dirty="0" smtClean="0">
                <a:latin typeface="Calibri" panose="020F0502020204030204" pitchFamily="34" charset="0"/>
              </a:rPr>
              <a:t> ; directed by </a:t>
            </a:r>
            <a:r>
              <a:rPr lang="en-US" sz="1900" dirty="0" err="1" smtClean="0">
                <a:latin typeface="Calibri" panose="020F0502020204030204" pitchFamily="34" charset="0"/>
              </a:rPr>
              <a:t>Hannes</a:t>
            </a:r>
            <a:r>
              <a:rPr lang="en-US" sz="1900" dirty="0" smtClean="0">
                <a:latin typeface="Calibri" panose="020F0502020204030204" pitchFamily="34" charset="0"/>
              </a:rPr>
              <a:t> </a:t>
            </a:r>
            <a:r>
              <a:rPr lang="en-US" sz="1900" dirty="0" err="1" smtClean="0">
                <a:latin typeface="Calibri" panose="020F0502020204030204" pitchFamily="34" charset="0"/>
              </a:rPr>
              <a:t>Rossacher</a:t>
            </a:r>
            <a:r>
              <a:rPr lang="en-US" sz="1900" dirty="0" smtClean="0">
                <a:latin typeface="Calibri" panose="020F0502020204030204" pitchFamily="34" charset="0"/>
              </a:rPr>
              <a:t>. </a:t>
            </a:r>
          </a:p>
          <a:p>
            <a:pPr marL="914400" indent="-914400">
              <a:buNone/>
              <a:tabLst>
                <a:tab pos="463550" algn="l"/>
              </a:tabLst>
            </a:pPr>
            <a:r>
              <a:rPr lang="en-US" sz="1900" dirty="0">
                <a:latin typeface="Calibri" panose="020F0502020204030204" pitchFamily="34" charset="0"/>
              </a:rPr>
              <a:t>508 	</a:t>
            </a:r>
            <a:r>
              <a:rPr lang="en-US" sz="1900" dirty="0" smtClean="0">
                <a:latin typeface="Calibri" panose="020F0502020204030204" pitchFamily="34" charset="0"/>
              </a:rPr>
              <a:t>__</a:t>
            </a:r>
            <a:r>
              <a:rPr lang="en-US" sz="1900" dirty="0">
                <a:latin typeface="Calibri" panose="020F0502020204030204" pitchFamily="34" charset="0"/>
              </a:rPr>
              <a:t>	Stage director, Stefan </a:t>
            </a:r>
            <a:r>
              <a:rPr lang="en-US" sz="1900" dirty="0" err="1">
                <a:latin typeface="Calibri" panose="020F0502020204030204" pitchFamily="34" charset="0"/>
              </a:rPr>
              <a:t>Herheim</a:t>
            </a:r>
            <a:r>
              <a:rPr lang="en-US" sz="1900" dirty="0">
                <a:latin typeface="Calibri" panose="020F0502020204030204" pitchFamily="34" charset="0"/>
              </a:rPr>
              <a:t> ; editor, Heidi </a:t>
            </a:r>
            <a:r>
              <a:rPr lang="en-US" sz="1900" dirty="0" err="1">
                <a:latin typeface="Calibri" panose="020F0502020204030204" pitchFamily="34" charset="0"/>
              </a:rPr>
              <a:t>Reuscher</a:t>
            </a:r>
            <a:r>
              <a:rPr lang="en-US" sz="1900" dirty="0">
                <a:latin typeface="Calibri" panose="020F0502020204030204" pitchFamily="34" charset="0"/>
              </a:rPr>
              <a:t> ; set designer, Heike Scheele ; lighting designer, Olaf </a:t>
            </a:r>
            <a:r>
              <a:rPr lang="en-US" sz="1900" dirty="0" err="1">
                <a:latin typeface="Calibri" panose="020F0502020204030204" pitchFamily="34" charset="0"/>
              </a:rPr>
              <a:t>Freese</a:t>
            </a:r>
            <a:r>
              <a:rPr lang="en-US" sz="1900" dirty="0">
                <a:latin typeface="Calibri" panose="020F0502020204030204" pitchFamily="34" charset="0"/>
              </a:rPr>
              <a:t> ; costume designer, </a:t>
            </a:r>
            <a:r>
              <a:rPr lang="en-US" sz="1900" dirty="0" err="1">
                <a:latin typeface="Calibri" panose="020F0502020204030204" pitchFamily="34" charset="0"/>
              </a:rPr>
              <a:t>Vestine</a:t>
            </a:r>
            <a:r>
              <a:rPr lang="en-US" sz="1900" dirty="0">
                <a:latin typeface="Calibri" panose="020F0502020204030204" pitchFamily="34" charset="0"/>
              </a:rPr>
              <a:t> </a:t>
            </a:r>
            <a:r>
              <a:rPr lang="en-US" sz="1900" dirty="0" err="1">
                <a:latin typeface="Calibri" panose="020F0502020204030204" pitchFamily="34" charset="0"/>
              </a:rPr>
              <a:t>Völlm</a:t>
            </a:r>
            <a:r>
              <a:rPr lang="en-US" sz="1900" dirty="0">
                <a:latin typeface="Calibri" panose="020F0502020204030204" pitchFamily="34" charset="0"/>
              </a:rPr>
              <a:t> ; dramatic advisor, Alexander </a:t>
            </a:r>
            <a:r>
              <a:rPr lang="en-US" sz="1900" dirty="0" err="1">
                <a:latin typeface="Calibri" panose="020F0502020204030204" pitchFamily="34" charset="0"/>
              </a:rPr>
              <a:t>Meier-Dörzenbach</a:t>
            </a:r>
            <a:r>
              <a:rPr lang="en-US" sz="1900" dirty="0">
                <a:latin typeface="Calibri" panose="020F0502020204030204" pitchFamily="34" charset="0"/>
              </a:rPr>
              <a:t> ; video director, Hannes </a:t>
            </a:r>
            <a:r>
              <a:rPr lang="en-US" sz="1900" dirty="0" err="1">
                <a:latin typeface="Calibri" panose="020F0502020204030204" pitchFamily="34" charset="0"/>
              </a:rPr>
              <a:t>Rossacher</a:t>
            </a:r>
            <a:r>
              <a:rPr lang="en-US" sz="1900" dirty="0">
                <a:latin typeface="Calibri" panose="020F0502020204030204" pitchFamily="34" charset="0"/>
              </a:rPr>
              <a:t> ; camera, Alexander </a:t>
            </a:r>
            <a:r>
              <a:rPr lang="en-US" sz="1900" dirty="0" err="1">
                <a:latin typeface="Calibri" panose="020F0502020204030204" pitchFamily="34" charset="0"/>
              </a:rPr>
              <a:t>Rüiimkorf</a:t>
            </a:r>
            <a:r>
              <a:rPr lang="en-US" sz="1900" dirty="0">
                <a:latin typeface="Calibri" panose="020F0502020204030204" pitchFamily="34" charset="0"/>
              </a:rPr>
              <a:t>. </a:t>
            </a:r>
          </a:p>
          <a:p>
            <a:pPr marL="914400" indent="-914400">
              <a:buNone/>
              <a:tabLst>
                <a:tab pos="463550" algn="l"/>
              </a:tabLst>
            </a:pPr>
            <a:r>
              <a:rPr lang="vi-VN" sz="1900" dirty="0" smtClean="0">
                <a:latin typeface="Calibri" panose="020F0502020204030204" pitchFamily="34" charset="0"/>
              </a:rPr>
              <a:t>511 </a:t>
            </a:r>
            <a:r>
              <a:rPr lang="en-US" sz="1900" dirty="0" smtClean="0">
                <a:latin typeface="Calibri" panose="020F0502020204030204" pitchFamily="34" charset="0"/>
              </a:rPr>
              <a:t>1_ 	</a:t>
            </a:r>
            <a:r>
              <a:rPr lang="vi-VN" sz="1900" dirty="0" smtClean="0">
                <a:latin typeface="Calibri" panose="020F0502020204030204" pitchFamily="34" charset="0"/>
              </a:rPr>
              <a:t>Michael Volle (Hans Sachs) ; Roberto Saccà (Walther von Stolzing) ; Anna Gabler (Eva) ; Peter Sonn (David) ; Georg Zeppenfeld (Veit Pogner) ; Monika Bohinec (Magdalene) ; Markus Werba (Sixtus Beckmesser) ; Thomas Ebenstein (Kunz Vogelgesang) ; Guido Jentjens (Konrad Nachtigall) ; Oliver Zwarg (Fritz Kothner ) ; Benedikt Kobel (Balthasar Zorn) ; Franz Supper (Ulrich Eisslinger) ; Thorsten Scharnke (Augustin Moser) ; Karl Huml (Hermann Ortel) ; Lehrbuben Akademie Meistersinger of the Young Singers Project ; Konzertvereinigung Wiener Staatsopernchor ; Ernst Raffelsberger, chorus master ; Wiener Philharmoniker ; Daniele Gatti, conductor. </a:t>
            </a:r>
          </a:p>
        </p:txBody>
      </p:sp>
    </p:spTree>
    <p:extLst>
      <p:ext uri="{BB962C8B-B14F-4D97-AF65-F5344CB8AC3E}">
        <p14:creationId xmlns:p14="http://schemas.microsoft.com/office/powerpoint/2010/main" val="352119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Responsibility</a:t>
            </a:r>
            <a:endParaRPr lang="en-US" dirty="0"/>
          </a:p>
        </p:txBody>
      </p:sp>
      <p:sp>
        <p:nvSpPr>
          <p:cNvPr id="3" name="Content Placeholder 2"/>
          <p:cNvSpPr>
            <a:spLocks noGrp="1"/>
          </p:cNvSpPr>
          <p:nvPr>
            <p:ph idx="1"/>
          </p:nvPr>
        </p:nvSpPr>
        <p:spPr/>
        <p:txBody>
          <a:bodyPr/>
          <a:lstStyle/>
          <a:p>
            <a:pPr marL="1252538" indent="-1252538">
              <a:buNone/>
              <a:tabLst>
                <a:tab pos="688975" algn="l"/>
              </a:tabLst>
            </a:pPr>
            <a:r>
              <a:rPr lang="en-US" dirty="0" smtClean="0"/>
              <a:t>245	0 0	Knowledge is the beginning ; $b The Ramallah concert / $c a film by Paul </a:t>
            </a:r>
            <a:r>
              <a:rPr lang="en-US" dirty="0" err="1" smtClean="0"/>
              <a:t>Smaczny</a:t>
            </a:r>
            <a:r>
              <a:rPr lang="en-US" dirty="0" smtClean="0"/>
              <a:t> ; </a:t>
            </a:r>
            <a:r>
              <a:rPr lang="en-US" dirty="0" err="1" smtClean="0"/>
              <a:t>EuroArts</a:t>
            </a:r>
            <a:r>
              <a:rPr lang="en-US" dirty="0" smtClean="0"/>
              <a:t> Music ; Barenboim- Said </a:t>
            </a:r>
            <a:r>
              <a:rPr lang="en-US" dirty="0" err="1" smtClean="0"/>
              <a:t>Fundación</a:t>
            </a:r>
            <a:r>
              <a:rPr lang="en-US" dirty="0" smtClean="0"/>
              <a:t> ; Junta de </a:t>
            </a:r>
            <a:r>
              <a:rPr lang="en-US" dirty="0" err="1" smtClean="0"/>
              <a:t>Andalucia</a:t>
            </a:r>
            <a:r>
              <a:rPr lang="en-US" dirty="0" smtClean="0"/>
              <a:t> </a:t>
            </a:r>
            <a:r>
              <a:rPr lang="en-US" dirty="0" err="1" smtClean="0"/>
              <a:t>Consejería</a:t>
            </a:r>
            <a:r>
              <a:rPr lang="en-US" dirty="0" smtClean="0"/>
              <a:t> de la </a:t>
            </a:r>
            <a:r>
              <a:rPr lang="en-US" dirty="0" err="1" smtClean="0"/>
              <a:t>Presidencia</a:t>
            </a:r>
            <a:r>
              <a:rPr lang="en-US" dirty="0" smtClean="0"/>
              <a:t>, </a:t>
            </a:r>
            <a:r>
              <a:rPr lang="en-US" dirty="0" err="1" smtClean="0"/>
              <a:t>Consejería</a:t>
            </a:r>
            <a:r>
              <a:rPr lang="en-US" dirty="0" smtClean="0"/>
              <a:t> de </a:t>
            </a:r>
            <a:r>
              <a:rPr lang="en-US" dirty="0" err="1" smtClean="0"/>
              <a:t>Cultura</a:t>
            </a:r>
            <a:r>
              <a:rPr lang="en-US" dirty="0" smtClean="0"/>
              <a:t> ; Warner Classics ; Arte.</a:t>
            </a:r>
            <a:endParaRPr lang="en-US" dirty="0"/>
          </a:p>
        </p:txBody>
      </p:sp>
      <p:pic>
        <p:nvPicPr>
          <p:cNvPr id="4" name="Picture 3" descr="C:\Users\smarcher\Desktop\SEMLA RDA workshop\Images\Ramallah Concert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7813" y="2967394"/>
            <a:ext cx="2351891" cy="33122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marcher\Desktop\SEMLA RDA workshop\Images\Ramallah Concert Back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306" y="2967394"/>
            <a:ext cx="2369476" cy="33122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marcher\Desktop\SEMLA RDA workshop\Images\Ramallah Concert Dis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486" y="3072823"/>
            <a:ext cx="3124200" cy="310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15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pic>
        <p:nvPicPr>
          <p:cNvPr id="4098" name="Picture 2" descr="http://authorlaurielarsen.com/wp-content/uploads/2012/10/Writing-Clip-A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142" y="342900"/>
            <a:ext cx="4885509" cy="4876801"/>
          </a:xfrm>
          <a:prstGeom prst="rect">
            <a:avLst/>
          </a:prstGeom>
          <a:noFill/>
          <a:extLst>
            <a:ext uri="{909E8E84-426E-40DD-AFC4-6F175D3DCCD1}">
              <a14:hiddenFill xmlns:a14="http://schemas.microsoft.com/office/drawing/2010/main">
                <a:solidFill>
                  <a:srgbClr val="FFFFFF"/>
                </a:solidFill>
              </a14:hiddenFill>
            </a:ext>
          </a:extLst>
        </p:spPr>
      </p:pic>
      <p:sp>
        <p:nvSpPr>
          <p:cNvPr id="19" name="Left-Up Arrow 18"/>
          <p:cNvSpPr/>
          <p:nvPr/>
        </p:nvSpPr>
        <p:spPr>
          <a:xfrm rot="10800000">
            <a:off x="8001000" y="1819275"/>
            <a:ext cx="838200" cy="17526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Right Arrow 21"/>
          <p:cNvSpPr/>
          <p:nvPr/>
        </p:nvSpPr>
        <p:spPr>
          <a:xfrm rot="1320000">
            <a:off x="9114654" y="4157105"/>
            <a:ext cx="7620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934200" y="6500091"/>
            <a:ext cx="2971800" cy="276999"/>
          </a:xfrm>
          <a:prstGeom prst="rect">
            <a:avLst/>
          </a:prstGeom>
          <a:noFill/>
        </p:spPr>
        <p:txBody>
          <a:bodyPr wrap="square" rtlCol="0">
            <a:spAutoFit/>
          </a:bodyPr>
          <a:lstStyle/>
          <a:p>
            <a:r>
              <a:rPr lang="en-US" sz="1200" dirty="0"/>
              <a:t>Image from </a:t>
            </a:r>
            <a:r>
              <a:rPr lang="en-US" sz="1200" dirty="0">
                <a:hlinkClick r:id="rId4"/>
              </a:rPr>
              <a:t>vivianswiftblog.com</a:t>
            </a:r>
            <a:endParaRPr lang="en-US" sz="1200" dirty="0"/>
          </a:p>
        </p:txBody>
      </p:sp>
    </p:spTree>
    <p:extLst>
      <p:ext uri="{BB962C8B-B14F-4D97-AF65-F5344CB8AC3E}">
        <p14:creationId xmlns:p14="http://schemas.microsoft.com/office/powerpoint/2010/main" val="7266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a:t>
            </a:r>
            <a:endParaRPr lang="en-US" dirty="0"/>
          </a:p>
        </p:txBody>
      </p:sp>
      <p:sp>
        <p:nvSpPr>
          <p:cNvPr id="3" name="Content Placeholder 2"/>
          <p:cNvSpPr>
            <a:spLocks noGrp="1"/>
          </p:cNvSpPr>
          <p:nvPr>
            <p:ph idx="1"/>
          </p:nvPr>
        </p:nvSpPr>
        <p:spPr/>
        <p:txBody>
          <a:bodyPr/>
          <a:lstStyle/>
          <a:p>
            <a:r>
              <a:rPr lang="en-US" dirty="0" smtClean="0"/>
              <a:t>Is there a creator??</a:t>
            </a:r>
          </a:p>
          <a:p>
            <a:pPr lvl="1"/>
            <a:r>
              <a:rPr lang="en-US" dirty="0" smtClean="0"/>
              <a:t>100 for person</a:t>
            </a:r>
          </a:p>
          <a:p>
            <a:pPr lvl="1"/>
            <a:r>
              <a:rPr lang="en-US" dirty="0" smtClean="0"/>
              <a:t>110 for corporate body</a:t>
            </a:r>
          </a:p>
          <a:p>
            <a:r>
              <a:rPr lang="en-US" dirty="0" smtClean="0"/>
              <a:t>More likely scenario: no one creator</a:t>
            </a:r>
          </a:p>
          <a:p>
            <a:r>
              <a:rPr lang="en-US" dirty="0" smtClean="0"/>
              <a:t>Is there a preferred title for the work??</a:t>
            </a:r>
          </a:p>
          <a:p>
            <a:pPr lvl="1"/>
            <a:r>
              <a:rPr lang="en-US" dirty="0" smtClean="0"/>
              <a:t>130 for title access point</a:t>
            </a:r>
            <a:endParaRPr lang="en-US" dirty="0"/>
          </a:p>
          <a:p>
            <a:endParaRPr lang="en-US" dirty="0" smtClean="0"/>
          </a:p>
          <a:p>
            <a:r>
              <a:rPr lang="en-US" dirty="0" smtClean="0"/>
              <a:t>130   _0  Sherlock (Television program: 2010-)</a:t>
            </a:r>
          </a:p>
        </p:txBody>
      </p:sp>
      <p:sp>
        <p:nvSpPr>
          <p:cNvPr id="4" name="Oval 3"/>
          <p:cNvSpPr/>
          <p:nvPr/>
        </p:nvSpPr>
        <p:spPr>
          <a:xfrm>
            <a:off x="10088880" y="707181"/>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Core</a:t>
            </a:r>
            <a:endParaRPr lang="en-US" b="1" dirty="0"/>
          </a:p>
        </p:txBody>
      </p:sp>
      <p:cxnSp>
        <p:nvCxnSpPr>
          <p:cNvPr id="5" name="Straight Connector 4"/>
          <p:cNvCxnSpPr/>
          <p:nvPr/>
        </p:nvCxnSpPr>
        <p:spPr>
          <a:xfrm flipV="1">
            <a:off x="1134224" y="4325823"/>
            <a:ext cx="10021456" cy="923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0251"/>
          <a:stretch/>
        </p:blipFill>
        <p:spPr>
          <a:xfrm>
            <a:off x="8855242" y="3036853"/>
            <a:ext cx="3083672" cy="2940616"/>
          </a:xfrm>
          <a:prstGeom prst="rect">
            <a:avLst/>
          </a:prstGeom>
        </p:spPr>
      </p:pic>
    </p:spTree>
    <p:extLst>
      <p:ext uri="{BB962C8B-B14F-4D97-AF65-F5344CB8AC3E}">
        <p14:creationId xmlns:p14="http://schemas.microsoft.com/office/powerpoint/2010/main" val="23835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Creators/Contributors</a:t>
            </a:r>
            <a:endParaRPr lang="en-US" dirty="0"/>
          </a:p>
        </p:txBody>
      </p:sp>
      <p:sp>
        <p:nvSpPr>
          <p:cNvPr id="3" name="Content Placeholder 2"/>
          <p:cNvSpPr>
            <a:spLocks noGrp="1"/>
          </p:cNvSpPr>
          <p:nvPr>
            <p:ph idx="1"/>
          </p:nvPr>
        </p:nvSpPr>
        <p:spPr>
          <a:xfrm>
            <a:off x="1097280" y="1845733"/>
            <a:ext cx="10058400" cy="4416522"/>
          </a:xfrm>
        </p:spPr>
        <p:txBody>
          <a:bodyPr>
            <a:normAutofit fontScale="85000" lnSpcReduction="10000"/>
          </a:bodyPr>
          <a:lstStyle/>
          <a:p>
            <a:r>
              <a:rPr lang="en-US" dirty="0" smtClean="0"/>
              <a:t>7XX fields</a:t>
            </a:r>
          </a:p>
          <a:p>
            <a:r>
              <a:rPr lang="en-US" dirty="0" smtClean="0"/>
              <a:t>Authorized access points to correspond to creators and/or contributors listed in the record (245, 508, 511)</a:t>
            </a:r>
          </a:p>
          <a:p>
            <a:endParaRPr lang="en-US" dirty="0"/>
          </a:p>
          <a:p>
            <a:pPr marL="1025525" indent="-914400">
              <a:buNone/>
              <a:tabLst>
                <a:tab pos="573088" algn="l"/>
              </a:tabLst>
            </a:pPr>
            <a:r>
              <a:rPr lang="en-US" dirty="0" smtClean="0"/>
              <a:t>700	1_</a:t>
            </a:r>
            <a:r>
              <a:rPr lang="en-US" dirty="0"/>
              <a:t>	</a:t>
            </a:r>
            <a:r>
              <a:rPr lang="en-US" dirty="0" smtClean="0"/>
              <a:t>Barenboim</a:t>
            </a:r>
            <a:r>
              <a:rPr lang="en-US" dirty="0"/>
              <a:t>, Daniel, $d 1942-, $e conductor.</a:t>
            </a:r>
          </a:p>
          <a:p>
            <a:pPr marL="1025525" indent="-914400">
              <a:buNone/>
              <a:tabLst>
                <a:tab pos="573088" algn="l"/>
              </a:tabLst>
            </a:pPr>
            <a:r>
              <a:rPr lang="en-US" dirty="0"/>
              <a:t>700	</a:t>
            </a:r>
            <a:r>
              <a:rPr lang="en-US" dirty="0" smtClean="0"/>
              <a:t>1_</a:t>
            </a:r>
            <a:r>
              <a:rPr lang="en-US" dirty="0"/>
              <a:t>	Said, Edward W.</a:t>
            </a:r>
          </a:p>
          <a:p>
            <a:pPr marL="1025525" indent="-914400">
              <a:buNone/>
              <a:tabLst>
                <a:tab pos="573088" algn="l"/>
              </a:tabLst>
            </a:pPr>
            <a:r>
              <a:rPr lang="en-US" dirty="0" smtClean="0"/>
              <a:t>700	1_</a:t>
            </a:r>
            <a:r>
              <a:rPr lang="en-US" dirty="0"/>
              <a:t>	</a:t>
            </a:r>
            <a:r>
              <a:rPr lang="en-US" dirty="0" err="1"/>
              <a:t>Smaczny</a:t>
            </a:r>
            <a:r>
              <a:rPr lang="en-US" dirty="0"/>
              <a:t>, Paul, $e producer</a:t>
            </a:r>
            <a:r>
              <a:rPr lang="en-US" dirty="0" smtClean="0"/>
              <a:t>.</a:t>
            </a:r>
          </a:p>
          <a:p>
            <a:pPr marL="1025525" indent="-914400">
              <a:buNone/>
              <a:tabLst>
                <a:tab pos="573088" algn="l"/>
              </a:tabLst>
            </a:pPr>
            <a:r>
              <a:rPr lang="en-US" dirty="0" smtClean="0"/>
              <a:t>etc.</a:t>
            </a:r>
            <a:endParaRPr lang="en-US" dirty="0"/>
          </a:p>
          <a:p>
            <a:pPr marL="1025525" indent="-914400">
              <a:buNone/>
              <a:tabLst>
                <a:tab pos="573088" algn="l"/>
              </a:tabLst>
            </a:pPr>
            <a:r>
              <a:rPr lang="en-US" dirty="0" smtClean="0"/>
              <a:t>700	12	$</a:t>
            </a:r>
            <a:r>
              <a:rPr lang="en-US" dirty="0" err="1" smtClean="0"/>
              <a:t>i</a:t>
            </a:r>
            <a:r>
              <a:rPr lang="en-US" dirty="0" smtClean="0"/>
              <a:t> Container of (work) : $a Mozart, Wolfgang Amadeus, $d 1756-1791. $t </a:t>
            </a:r>
            <a:r>
              <a:rPr lang="en-US" dirty="0" err="1" smtClean="0"/>
              <a:t>Sinfonie</a:t>
            </a:r>
            <a:r>
              <a:rPr lang="en-US" dirty="0" smtClean="0"/>
              <a:t> </a:t>
            </a:r>
            <a:r>
              <a:rPr lang="en-US" dirty="0" err="1" smtClean="0"/>
              <a:t>concertanti</a:t>
            </a:r>
            <a:r>
              <a:rPr lang="en-US" dirty="0" smtClean="0"/>
              <a:t>, $m oboe, clarinet, horn, bassoon, orchestra, $n K. Anh. 9, $r E♭ major.</a:t>
            </a:r>
          </a:p>
          <a:p>
            <a:pPr marL="1025525" indent="-914400">
              <a:buNone/>
              <a:tabLst>
                <a:tab pos="573088" algn="l"/>
              </a:tabLst>
            </a:pPr>
            <a:r>
              <a:rPr lang="en-US" dirty="0" smtClean="0"/>
              <a:t>etc.</a:t>
            </a:r>
            <a:endParaRPr lang="en-US" dirty="0"/>
          </a:p>
          <a:p>
            <a:pPr marL="1025525" indent="-914400">
              <a:buNone/>
              <a:tabLst>
                <a:tab pos="573088" algn="l"/>
              </a:tabLst>
            </a:pPr>
            <a:r>
              <a:rPr lang="en-US" dirty="0"/>
              <a:t>710	</a:t>
            </a:r>
            <a:r>
              <a:rPr lang="en-US" dirty="0" smtClean="0"/>
              <a:t>2_</a:t>
            </a:r>
            <a:r>
              <a:rPr lang="en-US" dirty="0"/>
              <a:t>	</a:t>
            </a:r>
            <a:r>
              <a:rPr lang="en-US" dirty="0" err="1"/>
              <a:t>EuroArts</a:t>
            </a:r>
            <a:r>
              <a:rPr lang="en-US" dirty="0"/>
              <a:t> Music International GmbH.</a:t>
            </a:r>
          </a:p>
          <a:p>
            <a:pPr marL="1025525" indent="-914400">
              <a:buNone/>
              <a:tabLst>
                <a:tab pos="573088" algn="l"/>
              </a:tabLst>
            </a:pPr>
            <a:r>
              <a:rPr lang="en-US" dirty="0" smtClean="0"/>
              <a:t>710</a:t>
            </a:r>
            <a:r>
              <a:rPr lang="en-US" dirty="0"/>
              <a:t>	</a:t>
            </a:r>
            <a:r>
              <a:rPr lang="en-US" dirty="0" smtClean="0"/>
              <a:t>1_</a:t>
            </a:r>
            <a:r>
              <a:rPr lang="en-US" dirty="0"/>
              <a:t>	Andalusia (Spain).</a:t>
            </a:r>
            <a:r>
              <a:rPr lang="en-US" b="1" dirty="0"/>
              <a:t> </a:t>
            </a:r>
            <a:r>
              <a:rPr lang="en-US" dirty="0"/>
              <a:t>$b </a:t>
            </a:r>
            <a:r>
              <a:rPr lang="en-US" dirty="0" err="1"/>
              <a:t>Consejería</a:t>
            </a:r>
            <a:r>
              <a:rPr lang="en-US" dirty="0"/>
              <a:t> de </a:t>
            </a:r>
            <a:r>
              <a:rPr lang="en-US" dirty="0" err="1"/>
              <a:t>Cultura</a:t>
            </a:r>
            <a:r>
              <a:rPr lang="en-US" dirty="0"/>
              <a:t>.</a:t>
            </a:r>
          </a:p>
          <a:p>
            <a:endParaRPr lang="en-US" dirty="0"/>
          </a:p>
        </p:txBody>
      </p:sp>
      <p:cxnSp>
        <p:nvCxnSpPr>
          <p:cNvPr id="4" name="Straight Connector 3"/>
          <p:cNvCxnSpPr/>
          <p:nvPr/>
        </p:nvCxnSpPr>
        <p:spPr>
          <a:xfrm flipV="1">
            <a:off x="1134224" y="2780151"/>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984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Edition and Series Statements</a:t>
            </a:r>
            <a:endParaRPr lang="en-US" dirty="0"/>
          </a:p>
        </p:txBody>
      </p:sp>
      <p:sp>
        <p:nvSpPr>
          <p:cNvPr id="5" name="Text Placeholder 4"/>
          <p:cNvSpPr>
            <a:spLocks noGrp="1"/>
          </p:cNvSpPr>
          <p:nvPr>
            <p:ph type="body" idx="1"/>
          </p:nvPr>
        </p:nvSpPr>
        <p:spPr/>
        <p:txBody>
          <a:bodyPr/>
          <a:lstStyle/>
          <a:p>
            <a:pPr algn="ctr"/>
            <a:r>
              <a:rPr lang="en-US" dirty="0" smtClean="0"/>
              <a:t>Edition Statement Examples</a:t>
            </a:r>
            <a:endParaRPr lang="en-US" dirty="0"/>
          </a:p>
        </p:txBody>
      </p:sp>
      <p:sp>
        <p:nvSpPr>
          <p:cNvPr id="7" name="Content Placeholder 6"/>
          <p:cNvSpPr>
            <a:spLocks noGrp="1"/>
          </p:cNvSpPr>
          <p:nvPr>
            <p:ph sz="half" idx="2"/>
          </p:nvPr>
        </p:nvSpPr>
        <p:spPr/>
        <p:txBody>
          <a:bodyPr/>
          <a:lstStyle/>
          <a:p>
            <a:r>
              <a:rPr lang="en-US" dirty="0" smtClean="0"/>
              <a:t>250  __	Director’s extended cut.</a:t>
            </a:r>
          </a:p>
          <a:p>
            <a:r>
              <a:rPr lang="en-US" dirty="0" smtClean="0"/>
              <a:t>250  __	50th anniversary edition.</a:t>
            </a:r>
          </a:p>
          <a:p>
            <a:r>
              <a:rPr lang="en-US" dirty="0" smtClean="0"/>
              <a:t>250  __	Four-disc special edition.</a:t>
            </a:r>
            <a:endParaRPr lang="en-US" dirty="0"/>
          </a:p>
          <a:p>
            <a:r>
              <a:rPr lang="en-US" dirty="0" smtClean="0"/>
              <a:t>250  __	Widescreen edition.</a:t>
            </a:r>
            <a:endParaRPr lang="en-US" dirty="0"/>
          </a:p>
        </p:txBody>
      </p:sp>
      <p:sp>
        <p:nvSpPr>
          <p:cNvPr id="6" name="Text Placeholder 5"/>
          <p:cNvSpPr>
            <a:spLocks noGrp="1"/>
          </p:cNvSpPr>
          <p:nvPr>
            <p:ph type="body" sz="quarter" idx="3"/>
          </p:nvPr>
        </p:nvSpPr>
        <p:spPr/>
        <p:txBody>
          <a:bodyPr/>
          <a:lstStyle/>
          <a:p>
            <a:pPr algn="ctr"/>
            <a:r>
              <a:rPr lang="en-US" dirty="0" smtClean="0"/>
              <a:t>Series Statement Examples</a:t>
            </a:r>
            <a:endParaRPr lang="en-US" dirty="0"/>
          </a:p>
        </p:txBody>
      </p:sp>
      <p:sp>
        <p:nvSpPr>
          <p:cNvPr id="9" name="Content Placeholder 8"/>
          <p:cNvSpPr>
            <a:spLocks noGrp="1"/>
          </p:cNvSpPr>
          <p:nvPr>
            <p:ph sz="quarter" idx="4"/>
          </p:nvPr>
        </p:nvSpPr>
        <p:spPr/>
        <p:txBody>
          <a:bodyPr/>
          <a:lstStyle/>
          <a:p>
            <a:r>
              <a:rPr lang="en-US" dirty="0" smtClean="0"/>
              <a:t>830 _0	Mannes College of Music Concerts.</a:t>
            </a:r>
          </a:p>
          <a:p>
            <a:r>
              <a:rPr lang="en-US" dirty="0" smtClean="0"/>
              <a:t>830 _0	Essential concerts.</a:t>
            </a:r>
          </a:p>
          <a:p>
            <a:r>
              <a:rPr lang="en-US" dirty="0" smtClean="0"/>
              <a:t>830 _0	Disney Blu-ray.</a:t>
            </a:r>
          </a:p>
          <a:p>
            <a:r>
              <a:rPr lang="en-US" dirty="0" smtClean="0"/>
              <a:t>830 _0	Ultimate edition.</a:t>
            </a:r>
          </a:p>
          <a:p>
            <a:endParaRPr lang="en-US" dirty="0"/>
          </a:p>
          <a:p>
            <a:r>
              <a:rPr lang="en-US" dirty="0" smtClean="0"/>
              <a:t>Make sure you include a 490 field to transcribe the series states, too.</a:t>
            </a:r>
            <a:endParaRPr lang="en-US" dirty="0"/>
          </a:p>
        </p:txBody>
      </p:sp>
    </p:spTree>
    <p:extLst>
      <p:ext uri="{BB962C8B-B14F-4D97-AF65-F5344CB8AC3E}">
        <p14:creationId xmlns:p14="http://schemas.microsoft.com/office/powerpoint/2010/main" val="3198174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etc., Information</a:t>
            </a:r>
            <a:endParaRPr lang="en-US" dirty="0"/>
          </a:p>
        </p:txBody>
      </p:sp>
      <p:sp>
        <p:nvSpPr>
          <p:cNvPr id="3" name="Content Placeholder 2"/>
          <p:cNvSpPr>
            <a:spLocks noGrp="1"/>
          </p:cNvSpPr>
          <p:nvPr>
            <p:ph idx="1"/>
          </p:nvPr>
        </p:nvSpPr>
        <p:spPr/>
        <p:txBody>
          <a:bodyPr>
            <a:normAutofit/>
          </a:bodyPr>
          <a:lstStyle/>
          <a:p>
            <a:pPr>
              <a:tabLst>
                <a:tab pos="682625" algn="l"/>
                <a:tab pos="1146175" algn="l"/>
              </a:tabLst>
            </a:pPr>
            <a:r>
              <a:rPr lang="en-US" dirty="0"/>
              <a:t>Dates in the fixed </a:t>
            </a:r>
            <a:r>
              <a:rPr lang="en-US" dirty="0" smtClean="0"/>
              <a:t>fields +</a:t>
            </a:r>
            <a:endParaRPr lang="en-US" dirty="0"/>
          </a:p>
          <a:p>
            <a:pPr marL="114300" indent="0">
              <a:buNone/>
              <a:tabLst>
                <a:tab pos="682625" algn="l"/>
                <a:tab pos="1146175" algn="l"/>
              </a:tabLst>
            </a:pPr>
            <a:endParaRPr lang="en-US" dirty="0" smtClean="0"/>
          </a:p>
          <a:p>
            <a:pPr marL="114300" indent="0">
              <a:buNone/>
              <a:tabLst>
                <a:tab pos="682625" algn="l"/>
                <a:tab pos="1146175" algn="l"/>
              </a:tabLst>
            </a:pPr>
            <a:r>
              <a:rPr lang="en-US" dirty="0" smtClean="0"/>
              <a:t>264	_0	Production statement</a:t>
            </a:r>
          </a:p>
          <a:p>
            <a:pPr marL="114300" indent="0">
              <a:buNone/>
              <a:tabLst>
                <a:tab pos="682625" algn="l"/>
                <a:tab pos="1146175" algn="l"/>
              </a:tabLst>
            </a:pPr>
            <a:r>
              <a:rPr lang="en-US" dirty="0" smtClean="0"/>
              <a:t>264	</a:t>
            </a:r>
            <a:r>
              <a:rPr lang="en-US" dirty="0"/>
              <a:t>_</a:t>
            </a:r>
            <a:r>
              <a:rPr lang="en-US" dirty="0" smtClean="0"/>
              <a:t>1	Publication statement</a:t>
            </a:r>
          </a:p>
          <a:p>
            <a:pPr marL="114300" indent="0">
              <a:buNone/>
              <a:tabLst>
                <a:tab pos="682625" algn="l"/>
                <a:tab pos="1146175" algn="l"/>
              </a:tabLst>
            </a:pPr>
            <a:r>
              <a:rPr lang="en-US" dirty="0" smtClean="0"/>
              <a:t>264	_2	Distribution statement</a:t>
            </a:r>
          </a:p>
          <a:p>
            <a:pPr marL="114300" indent="0">
              <a:buNone/>
              <a:tabLst>
                <a:tab pos="682625" algn="l"/>
                <a:tab pos="1146175" algn="l"/>
              </a:tabLst>
            </a:pPr>
            <a:r>
              <a:rPr lang="en-US" dirty="0" smtClean="0"/>
              <a:t>264	</a:t>
            </a:r>
            <a:r>
              <a:rPr lang="en-US" dirty="0"/>
              <a:t>_</a:t>
            </a:r>
            <a:r>
              <a:rPr lang="en-US" dirty="0" smtClean="0"/>
              <a:t>3	Manufacture statement</a:t>
            </a:r>
          </a:p>
          <a:p>
            <a:pPr marL="114300" indent="0">
              <a:buNone/>
              <a:tabLst>
                <a:tab pos="682625" algn="l"/>
                <a:tab pos="1146175" algn="l"/>
              </a:tabLst>
            </a:pPr>
            <a:r>
              <a:rPr lang="en-US" dirty="0" smtClean="0"/>
              <a:t>264	</a:t>
            </a:r>
            <a:r>
              <a:rPr lang="en-US" dirty="0"/>
              <a:t>_</a:t>
            </a:r>
            <a:r>
              <a:rPr lang="en-US" dirty="0" smtClean="0"/>
              <a:t>4	Copyright date</a:t>
            </a:r>
          </a:p>
          <a:p>
            <a:pPr marL="114300" indent="0">
              <a:buNone/>
              <a:tabLst>
                <a:tab pos="682625" algn="l"/>
                <a:tab pos="1146175" algn="l"/>
              </a:tabLst>
            </a:pPr>
            <a:endParaRPr lang="en-US" dirty="0" smtClean="0"/>
          </a:p>
        </p:txBody>
      </p:sp>
    </p:spTree>
    <p:extLst>
      <p:ext uri="{BB962C8B-B14F-4D97-AF65-F5344CB8AC3E}">
        <p14:creationId xmlns:p14="http://schemas.microsoft.com/office/powerpoint/2010/main" val="2663620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Information</a:t>
            </a:r>
            <a:endParaRPr lang="en-US" dirty="0"/>
          </a:p>
        </p:txBody>
      </p:sp>
      <p:sp>
        <p:nvSpPr>
          <p:cNvPr id="3" name="Content Placeholder 2"/>
          <p:cNvSpPr>
            <a:spLocks noGrp="1"/>
          </p:cNvSpPr>
          <p:nvPr>
            <p:ph idx="1"/>
          </p:nvPr>
        </p:nvSpPr>
        <p:spPr/>
        <p:txBody>
          <a:bodyPr>
            <a:normAutofit/>
          </a:bodyPr>
          <a:lstStyle/>
          <a:p>
            <a:r>
              <a:rPr lang="en-US" dirty="0" smtClean="0"/>
              <a:t>Who’s the publisher?</a:t>
            </a:r>
          </a:p>
          <a:p>
            <a:pPr lvl="1"/>
            <a:r>
              <a:rPr lang="en-US" dirty="0" smtClean="0"/>
              <a:t>Many names may appear on the resource.</a:t>
            </a:r>
          </a:p>
          <a:p>
            <a:pPr lvl="1"/>
            <a:r>
              <a:rPr lang="en-US" dirty="0" smtClean="0"/>
              <a:t>The production company is not always the publisher of the manifestation. </a:t>
            </a:r>
          </a:p>
          <a:p>
            <a:pPr lvl="1"/>
            <a:r>
              <a:rPr lang="en-US" dirty="0" smtClean="0"/>
              <a:t>Subsidiaries of the production company may be listed.</a:t>
            </a:r>
          </a:p>
          <a:p>
            <a:pPr lvl="1"/>
            <a:r>
              <a:rPr lang="en-US" dirty="0" smtClean="0"/>
              <a:t>The distributor may be listed.</a:t>
            </a:r>
          </a:p>
          <a:p>
            <a:r>
              <a:rPr lang="en-US" dirty="0" smtClean="0"/>
              <a:t>“If there is doubt as to whether a person, corporate body or family is functioning as a publisher or distributor, treat the name as a publisher” (OLAC Best Practices).</a:t>
            </a:r>
          </a:p>
          <a:p>
            <a:r>
              <a:rPr lang="en-US" dirty="0" smtClean="0"/>
              <a:t>Where’s the publisher?</a:t>
            </a:r>
          </a:p>
          <a:p>
            <a:pPr lvl="1"/>
            <a:r>
              <a:rPr lang="en-US" dirty="0" smtClean="0"/>
              <a:t>Sometimes you have to look outside the resource</a:t>
            </a:r>
          </a:p>
          <a:p>
            <a:r>
              <a:rPr lang="en-US" dirty="0" smtClean="0"/>
              <a:t>What’s the date?</a:t>
            </a:r>
          </a:p>
          <a:p>
            <a:pPr lvl="1"/>
            <a:r>
              <a:rPr lang="en-US" dirty="0" smtClean="0"/>
              <a:t>Read the statements before and after each date to be sure you pick the right one.</a:t>
            </a:r>
          </a:p>
        </p:txBody>
      </p:sp>
      <p:sp>
        <p:nvSpPr>
          <p:cNvPr id="4" name="Oval 3"/>
          <p:cNvSpPr/>
          <p:nvPr/>
        </p:nvSpPr>
        <p:spPr>
          <a:xfrm>
            <a:off x="10088880" y="707181"/>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a:t>
            </a:r>
          </a:p>
        </p:txBody>
      </p:sp>
    </p:spTree>
    <p:extLst>
      <p:ext uri="{BB962C8B-B14F-4D97-AF65-F5344CB8AC3E}">
        <p14:creationId xmlns:p14="http://schemas.microsoft.com/office/powerpoint/2010/main" val="492617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dates!</a:t>
            </a:r>
            <a:endParaRPr lang="en-US" dirty="0"/>
          </a:p>
        </p:txBody>
      </p:sp>
      <p:sp>
        <p:nvSpPr>
          <p:cNvPr id="7" name="Right Arrow 6"/>
          <p:cNvSpPr/>
          <p:nvPr/>
        </p:nvSpPr>
        <p:spPr>
          <a:xfrm rot="4326081" flipV="1">
            <a:off x="1713421" y="3451188"/>
            <a:ext cx="612318" cy="117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C:\Users\smarcher\Desktop\SEMLA RDA workshop\Images\Ramallah Concert Back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79" t="52549" r="27280" b="36265"/>
          <a:stretch/>
        </p:blipFill>
        <p:spPr bwMode="auto">
          <a:xfrm>
            <a:off x="1450109" y="2297488"/>
            <a:ext cx="9144149" cy="2232948"/>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rot="4326081" flipV="1">
            <a:off x="1639529" y="2342824"/>
            <a:ext cx="612318" cy="117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4737950">
            <a:off x="1748245" y="4393303"/>
            <a:ext cx="1066800" cy="171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6200000" flipV="1">
            <a:off x="5587768" y="4583777"/>
            <a:ext cx="1295400" cy="121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3020600">
            <a:off x="1957488" y="3430686"/>
            <a:ext cx="685800" cy="143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69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0"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and Copyright</a:t>
            </a:r>
            <a:endParaRPr lang="en-US" dirty="0"/>
          </a:p>
        </p:txBody>
      </p:sp>
      <p:sp>
        <p:nvSpPr>
          <p:cNvPr id="3" name="Content Placeholder 2"/>
          <p:cNvSpPr>
            <a:spLocks noGrp="1"/>
          </p:cNvSpPr>
          <p:nvPr>
            <p:ph idx="1"/>
          </p:nvPr>
        </p:nvSpPr>
        <p:spPr>
          <a:xfrm>
            <a:off x="1097280" y="4815840"/>
            <a:ext cx="10058400" cy="1280160"/>
          </a:xfrm>
        </p:spPr>
        <p:txBody>
          <a:bodyPr>
            <a:normAutofit/>
          </a:bodyPr>
          <a:lstStyle/>
          <a:p>
            <a:pPr marL="1146175" indent="-1031875">
              <a:buNone/>
              <a:tabLst>
                <a:tab pos="682625" algn="l"/>
                <a:tab pos="1146175" algn="l"/>
              </a:tabLst>
            </a:pPr>
            <a:r>
              <a:rPr lang="en-US" dirty="0" smtClean="0"/>
              <a:t>264	_1	UK : $b Warner Classics, $c [2005]</a:t>
            </a:r>
          </a:p>
          <a:p>
            <a:pPr marL="114300" indent="0">
              <a:buNone/>
              <a:tabLst>
                <a:tab pos="682625" algn="l"/>
                <a:tab pos="1146175" algn="l"/>
              </a:tabLst>
            </a:pPr>
            <a:r>
              <a:rPr lang="en-US" dirty="0"/>
              <a:t>264	_</a:t>
            </a:r>
            <a:r>
              <a:rPr lang="en-US" dirty="0" smtClean="0"/>
              <a:t>4</a:t>
            </a:r>
            <a:r>
              <a:rPr lang="en-US" dirty="0"/>
              <a:t>	$c </a:t>
            </a:r>
            <a:r>
              <a:rPr lang="en-US" dirty="0" smtClean="0"/>
              <a:t>℗2005	</a:t>
            </a:r>
            <a:endParaRPr lang="en-US" dirty="0"/>
          </a:p>
        </p:txBody>
      </p:sp>
      <p:pic>
        <p:nvPicPr>
          <p:cNvPr id="11" name="Picture 2" descr="C:\Users\smarcher\Desktop\SEMLA RDA workshop\Images\Ramallah Concert Back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94" t="52385" r="28237" b="35442"/>
          <a:stretch/>
        </p:blipFill>
        <p:spPr bwMode="auto">
          <a:xfrm>
            <a:off x="1567994" y="2057400"/>
            <a:ext cx="9023806" cy="24384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8077200" y="2590800"/>
            <a:ext cx="1524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525000" y="3048000"/>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676400" y="3505200"/>
            <a:ext cx="3429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105400" y="3505200"/>
            <a:ext cx="1447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088880" y="707181"/>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a:t>
            </a:r>
          </a:p>
        </p:txBody>
      </p:sp>
    </p:spTree>
    <p:extLst>
      <p:ext uri="{BB962C8B-B14F-4D97-AF65-F5344CB8AC3E}">
        <p14:creationId xmlns:p14="http://schemas.microsoft.com/office/powerpoint/2010/main" val="1394631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Description</a:t>
            </a:r>
            <a:endParaRPr lang="en-US" dirty="0"/>
          </a:p>
        </p:txBody>
      </p:sp>
      <p:sp>
        <p:nvSpPr>
          <p:cNvPr id="3" name="Content Placeholder 2"/>
          <p:cNvSpPr>
            <a:spLocks noGrp="1"/>
          </p:cNvSpPr>
          <p:nvPr>
            <p:ph idx="1"/>
          </p:nvPr>
        </p:nvSpPr>
        <p:spPr/>
        <p:txBody>
          <a:bodyPr>
            <a:normAutofit fontScale="92500" lnSpcReduction="10000"/>
          </a:bodyPr>
          <a:lstStyle/>
          <a:p>
            <a:pPr marL="914400" indent="-800100">
              <a:buNone/>
            </a:pPr>
            <a:r>
              <a:rPr lang="en-US" dirty="0" smtClean="0"/>
              <a:t>300	$a: 1 videodisc (Playing time)</a:t>
            </a:r>
          </a:p>
          <a:p>
            <a:pPr marL="914400" indent="-800100">
              <a:buNone/>
            </a:pPr>
            <a:r>
              <a:rPr lang="en-US" dirty="0" smtClean="0"/>
              <a:t>300	$b: sound and color content</a:t>
            </a:r>
          </a:p>
          <a:p>
            <a:pPr marL="914400" indent="-800100">
              <a:buNone/>
            </a:pPr>
            <a:r>
              <a:rPr lang="en-US" dirty="0" smtClean="0"/>
              <a:t>300	$c: 4 3/4 in.</a:t>
            </a:r>
          </a:p>
          <a:p>
            <a:pPr marL="914400" indent="-800100">
              <a:buNone/>
            </a:pPr>
            <a:r>
              <a:rPr lang="en-US" dirty="0" smtClean="0"/>
              <a:t>Repeatable 300</a:t>
            </a:r>
          </a:p>
          <a:p>
            <a:pPr marL="914400" indent="-800100">
              <a:buNone/>
            </a:pPr>
            <a:endParaRPr lang="en-US" dirty="0"/>
          </a:p>
          <a:p>
            <a:pPr marL="914400" indent="-800100">
              <a:buNone/>
            </a:pPr>
            <a:r>
              <a:rPr lang="en-US" dirty="0" smtClean="0"/>
              <a:t>300  __	 2 </a:t>
            </a:r>
            <a:r>
              <a:rPr lang="en-US" dirty="0"/>
              <a:t>videodiscs (205 min.) : $b sound, color ; $c 4 3/4 in. </a:t>
            </a:r>
            <a:r>
              <a:rPr lang="en-US" dirty="0" smtClean="0"/>
              <a:t>+ $e 1 booklet (37 pages : illustrations (some color) ; 18 cm)</a:t>
            </a:r>
          </a:p>
          <a:p>
            <a:pPr marL="914400" indent="-800100" algn="ctr">
              <a:buNone/>
            </a:pPr>
            <a:r>
              <a:rPr lang="en-US" dirty="0" smtClean="0"/>
              <a:t>OR</a:t>
            </a:r>
          </a:p>
          <a:p>
            <a:pPr marL="914400" indent="-800100">
              <a:buNone/>
            </a:pPr>
            <a:r>
              <a:rPr lang="en-US" dirty="0" smtClean="0"/>
              <a:t>300  __	2 videodiscs (205 min.) : $b sound, color ; $c 4 3/4 in. </a:t>
            </a:r>
          </a:p>
          <a:p>
            <a:pPr marL="914400" indent="-800100">
              <a:buNone/>
            </a:pPr>
            <a:r>
              <a:rPr lang="en-US" dirty="0" smtClean="0"/>
              <a:t>300  __	1 booklet (37 pages) : $b illustrations (some color) ; $c 18 cm</a:t>
            </a:r>
          </a:p>
          <a:p>
            <a:pPr marL="914400" indent="-800100">
              <a:buNone/>
            </a:pPr>
            <a:endParaRPr lang="en-US" dirty="0"/>
          </a:p>
        </p:txBody>
      </p:sp>
      <p:sp>
        <p:nvSpPr>
          <p:cNvPr id="5" name="Oval 4"/>
          <p:cNvSpPr/>
          <p:nvPr/>
        </p:nvSpPr>
        <p:spPr>
          <a:xfrm>
            <a:off x="10088880" y="707181"/>
            <a:ext cx="1066800" cy="609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Core</a:t>
            </a:r>
          </a:p>
        </p:txBody>
      </p:sp>
      <p:cxnSp>
        <p:nvCxnSpPr>
          <p:cNvPr id="6" name="Straight Connector 5"/>
          <p:cNvCxnSpPr/>
          <p:nvPr/>
        </p:nvCxnSpPr>
        <p:spPr>
          <a:xfrm flipV="1">
            <a:off x="1191978" y="3594297"/>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1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Media, Carrier Types</a:t>
            </a:r>
            <a:endParaRPr lang="en-US" dirty="0"/>
          </a:p>
        </p:txBody>
      </p:sp>
      <p:sp>
        <p:nvSpPr>
          <p:cNvPr id="3" name="Content Placeholder 2"/>
          <p:cNvSpPr>
            <a:spLocks noGrp="1"/>
          </p:cNvSpPr>
          <p:nvPr>
            <p:ph idx="1"/>
          </p:nvPr>
        </p:nvSpPr>
        <p:spPr/>
        <p:txBody>
          <a:bodyPr>
            <a:normAutofit/>
          </a:bodyPr>
          <a:lstStyle/>
          <a:p>
            <a:pPr marL="914400" indent="-800100">
              <a:buNone/>
            </a:pPr>
            <a:r>
              <a:rPr lang="en-US" dirty="0" smtClean="0"/>
              <a:t>336  __	two-dimensional moving image $b </a:t>
            </a:r>
            <a:r>
              <a:rPr lang="en-US" dirty="0" err="1" smtClean="0"/>
              <a:t>tdi</a:t>
            </a:r>
            <a:r>
              <a:rPr lang="en-US" dirty="0" smtClean="0"/>
              <a:t> $2 </a:t>
            </a:r>
            <a:r>
              <a:rPr lang="en-US" dirty="0" err="1" smtClean="0"/>
              <a:t>rdacontent</a:t>
            </a:r>
            <a:r>
              <a:rPr lang="en-US" dirty="0" smtClean="0"/>
              <a:t> $3 videodiscs</a:t>
            </a:r>
          </a:p>
          <a:p>
            <a:pPr marL="914400" indent="-800100">
              <a:buNone/>
            </a:pPr>
            <a:r>
              <a:rPr lang="en-US" dirty="0" smtClean="0"/>
              <a:t>336  __	performed music $b </a:t>
            </a:r>
            <a:r>
              <a:rPr lang="en-US" dirty="0" err="1" smtClean="0"/>
              <a:t>prm</a:t>
            </a:r>
            <a:r>
              <a:rPr lang="en-US" dirty="0" smtClean="0"/>
              <a:t> $2 </a:t>
            </a:r>
            <a:r>
              <a:rPr lang="en-US" dirty="0" err="1" smtClean="0"/>
              <a:t>rdacontent</a:t>
            </a:r>
            <a:r>
              <a:rPr lang="en-US" dirty="0" smtClean="0"/>
              <a:t> $</a:t>
            </a:r>
            <a:r>
              <a:rPr lang="en-US" smtClean="0"/>
              <a:t>3 videodiscs</a:t>
            </a:r>
            <a:endParaRPr lang="en-US" dirty="0" smtClean="0"/>
          </a:p>
          <a:p>
            <a:pPr marL="914400" indent="-800100">
              <a:buNone/>
            </a:pPr>
            <a:r>
              <a:rPr lang="en-US" dirty="0" smtClean="0"/>
              <a:t>336  __	text $b txt $2 rdacontent $3 booklet</a:t>
            </a:r>
          </a:p>
          <a:p>
            <a:pPr marL="914400" indent="-800100">
              <a:buNone/>
            </a:pPr>
            <a:r>
              <a:rPr lang="en-US" dirty="0" smtClean="0"/>
              <a:t>337  __	video $b v $2 rdamedia $3 videodiscs</a:t>
            </a:r>
          </a:p>
          <a:p>
            <a:pPr marL="914400" indent="-800100">
              <a:buNone/>
            </a:pPr>
            <a:r>
              <a:rPr lang="en-US" dirty="0" smtClean="0"/>
              <a:t>337  __	unmediated $b n $2 rdamedia $3 booklet</a:t>
            </a:r>
          </a:p>
          <a:p>
            <a:pPr marL="914400" indent="-800100">
              <a:buNone/>
            </a:pPr>
            <a:r>
              <a:rPr lang="en-US" dirty="0" smtClean="0"/>
              <a:t>338  __	videodisc $b vd $2 rdacarrier $3 videodiscs</a:t>
            </a:r>
          </a:p>
          <a:p>
            <a:pPr marL="914400" indent="-800100">
              <a:buNone/>
            </a:pPr>
            <a:r>
              <a:rPr lang="en-US" dirty="0" smtClean="0"/>
              <a:t>338  __	volume $b nc $2 rdacarrier $3 booklet</a:t>
            </a:r>
          </a:p>
          <a:p>
            <a:pPr marL="914400" indent="-800100">
              <a:buNone/>
            </a:pPr>
            <a:r>
              <a:rPr lang="en-US" dirty="0" smtClean="0"/>
              <a:t>	</a:t>
            </a:r>
            <a:endParaRPr lang="en-US" dirty="0"/>
          </a:p>
        </p:txBody>
      </p:sp>
      <p:sp>
        <p:nvSpPr>
          <p:cNvPr id="4" name="Oval 3"/>
          <p:cNvSpPr/>
          <p:nvPr/>
        </p:nvSpPr>
        <p:spPr>
          <a:xfrm>
            <a:off x="10088880" y="707181"/>
            <a:ext cx="1066800" cy="609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Core</a:t>
            </a:r>
          </a:p>
        </p:txBody>
      </p:sp>
    </p:spTree>
    <p:extLst>
      <p:ext uri="{BB962C8B-B14F-4D97-AF65-F5344CB8AC3E}">
        <p14:creationId xmlns:p14="http://schemas.microsoft.com/office/powerpoint/2010/main" val="1844775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Characteristics</a:t>
            </a:r>
            <a:endParaRPr lang="en-US" dirty="0"/>
          </a:p>
        </p:txBody>
      </p:sp>
      <p:sp>
        <p:nvSpPr>
          <p:cNvPr id="3" name="Content Placeholder 2"/>
          <p:cNvSpPr>
            <a:spLocks noGrp="1"/>
          </p:cNvSpPr>
          <p:nvPr>
            <p:ph idx="1"/>
          </p:nvPr>
        </p:nvSpPr>
        <p:spPr/>
        <p:txBody>
          <a:bodyPr>
            <a:normAutofit/>
          </a:bodyPr>
          <a:lstStyle/>
          <a:p>
            <a:r>
              <a:rPr lang="en-US" dirty="0" smtClean="0"/>
              <a:t>344 field</a:t>
            </a:r>
          </a:p>
          <a:p>
            <a:pPr lvl="1"/>
            <a:r>
              <a:rPr lang="en-US" dirty="0" smtClean="0"/>
              <a:t>$a = Type of recording: digital</a:t>
            </a:r>
          </a:p>
          <a:p>
            <a:pPr lvl="1"/>
            <a:r>
              <a:rPr lang="en-US" dirty="0" smtClean="0"/>
              <a:t>$b = Recording medium: optical</a:t>
            </a:r>
          </a:p>
          <a:p>
            <a:pPr lvl="1"/>
            <a:r>
              <a:rPr lang="en-US" dirty="0" smtClean="0"/>
              <a:t>$g = Configuration of playback channels: mono, stereo, surround</a:t>
            </a:r>
          </a:p>
          <a:p>
            <a:pPr lvl="1"/>
            <a:r>
              <a:rPr lang="en-US" dirty="0" smtClean="0"/>
              <a:t>$h = Special playback characteristics: Dolby digital, LCPM</a:t>
            </a:r>
          </a:p>
        </p:txBody>
      </p:sp>
      <p:pic>
        <p:nvPicPr>
          <p:cNvPr id="77826" name="Picture 2" descr="http://pixabay.com/static/uploads/photo/2013/07/12/13/59/melody-147705_640.png"/>
          <p:cNvPicPr>
            <a:picLocks noChangeAspect="1" noChangeArrowheads="1"/>
          </p:cNvPicPr>
          <p:nvPr/>
        </p:nvPicPr>
        <p:blipFill>
          <a:blip r:embed="rId3" cstate="print"/>
          <a:srcRect/>
          <a:stretch>
            <a:fillRect/>
          </a:stretch>
        </p:blipFill>
        <p:spPr bwMode="auto">
          <a:xfrm>
            <a:off x="4926330" y="3590925"/>
            <a:ext cx="6229350" cy="2886076"/>
          </a:xfrm>
          <a:prstGeom prst="rect">
            <a:avLst/>
          </a:prstGeom>
          <a:noFill/>
        </p:spPr>
      </p:pic>
      <p:sp>
        <p:nvSpPr>
          <p:cNvPr id="5" name="TextBox 4"/>
          <p:cNvSpPr txBox="1"/>
          <p:nvPr/>
        </p:nvSpPr>
        <p:spPr>
          <a:xfrm>
            <a:off x="1676400" y="6477001"/>
            <a:ext cx="1754006" cy="276999"/>
          </a:xfrm>
          <a:prstGeom prst="rect">
            <a:avLst/>
          </a:prstGeom>
          <a:noFill/>
        </p:spPr>
        <p:txBody>
          <a:bodyPr wrap="none" rtlCol="0">
            <a:spAutoFit/>
          </a:bodyPr>
          <a:lstStyle/>
          <a:p>
            <a:r>
              <a:rPr lang="en-US" sz="1200" dirty="0"/>
              <a:t>Image from: </a:t>
            </a:r>
            <a:r>
              <a:rPr lang="en-US" sz="1200" dirty="0">
                <a:hlinkClick r:id="rId4"/>
              </a:rPr>
              <a:t>pixabay.com</a:t>
            </a:r>
            <a:endParaRPr lang="en-US" sz="1200" dirty="0"/>
          </a:p>
        </p:txBody>
      </p:sp>
    </p:spTree>
    <p:extLst>
      <p:ext uri="{BB962C8B-B14F-4D97-AF65-F5344CB8AC3E}">
        <p14:creationId xmlns:p14="http://schemas.microsoft.com/office/powerpoint/2010/main" val="289549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People, Corporate bodies, Families</a:t>
            </a:r>
            <a:endParaRPr lang="en-US" dirty="0"/>
          </a:p>
        </p:txBody>
      </p:sp>
      <p:sp>
        <p:nvSpPr>
          <p:cNvPr id="3" name="Content Placeholder 2"/>
          <p:cNvSpPr>
            <a:spLocks noGrp="1"/>
          </p:cNvSpPr>
          <p:nvPr>
            <p:ph idx="1"/>
          </p:nvPr>
        </p:nvSpPr>
        <p:spPr>
          <a:xfrm>
            <a:off x="1097280" y="1948872"/>
            <a:ext cx="8055956" cy="3794749"/>
          </a:xfrm>
        </p:spPr>
        <p:txBody>
          <a:bodyPr>
            <a:normAutofit/>
          </a:bodyPr>
          <a:lstStyle/>
          <a:p>
            <a:r>
              <a:rPr lang="en-US" dirty="0" smtClean="0"/>
              <a:t>1xx: Must be the creator of the work (like an author), not simply a performer of the work (like an actor)</a:t>
            </a:r>
          </a:p>
          <a:p>
            <a:r>
              <a:rPr lang="en-US" dirty="0" smtClean="0"/>
              <a:t>7xx: All other contributors, related works</a:t>
            </a:r>
          </a:p>
          <a:p>
            <a:r>
              <a:rPr lang="en-US" dirty="0" smtClean="0"/>
              <a:t>Name </a:t>
            </a:r>
            <a:r>
              <a:rPr lang="en-US" dirty="0"/>
              <a:t>authority files (</a:t>
            </a:r>
            <a:r>
              <a:rPr lang="en-US" dirty="0">
                <a:hlinkClick r:id="rId3"/>
              </a:rPr>
              <a:t>http://id.loc.gov</a:t>
            </a:r>
            <a:r>
              <a:rPr lang="en-US" dirty="0" smtClean="0">
                <a:hlinkClick r:id="rId3"/>
              </a:rPr>
              <a:t>/</a:t>
            </a:r>
            <a:r>
              <a:rPr lang="en-US" dirty="0" smtClean="0"/>
              <a:t>, authorities.loc.gov, OCLC </a:t>
            </a:r>
            <a:r>
              <a:rPr lang="en-US" dirty="0" err="1" smtClean="0"/>
              <a:t>Connexion</a:t>
            </a:r>
            <a:r>
              <a:rPr lang="en-US" dirty="0" smtClean="0"/>
              <a:t> &amp; Browser)</a:t>
            </a:r>
          </a:p>
          <a:p>
            <a:r>
              <a:rPr lang="en-US" dirty="0" smtClean="0"/>
              <a:t>Relationship designators</a:t>
            </a:r>
          </a:p>
          <a:p>
            <a:pPr lvl="1"/>
            <a:r>
              <a:rPr lang="en-US" dirty="0" smtClean="0"/>
              <a:t>RDA Toolkit, Appendix I: Relationships between a Resource and Persons/Families/Corporate Bodies</a:t>
            </a:r>
          </a:p>
          <a:p>
            <a:pPr lvl="1"/>
            <a:r>
              <a:rPr lang="en-US" dirty="0" smtClean="0"/>
              <a:t>RDA Toolkit, Appendix J: Relationships between Works, Expressions, Manifestations, and Items</a:t>
            </a:r>
            <a:endParaRPr lang="en-US" dirty="0"/>
          </a:p>
        </p:txBody>
      </p:sp>
      <p:pic>
        <p:nvPicPr>
          <p:cNvPr id="1026" name="Picture 2" descr="http://0.tqn.com/d/shakespeare/1/0/F/-/-/-/shakespeare_writing_n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1269844"/>
            <a:ext cx="1457325" cy="1866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i.infopls.com/images/hamletolivier.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7412" y="3906040"/>
            <a:ext cx="1714500" cy="173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5999" y="3270403"/>
            <a:ext cx="1457325" cy="369332"/>
          </a:xfrm>
          <a:prstGeom prst="rect">
            <a:avLst/>
          </a:prstGeom>
          <a:noFill/>
        </p:spPr>
        <p:txBody>
          <a:bodyPr wrap="square" rtlCol="0">
            <a:spAutoFit/>
          </a:bodyPr>
          <a:lstStyle/>
          <a:p>
            <a:pPr algn="ctr"/>
            <a:r>
              <a:rPr lang="en-US" b="1" dirty="0"/>
              <a:t>100 field</a:t>
            </a:r>
          </a:p>
        </p:txBody>
      </p:sp>
      <p:sp>
        <p:nvSpPr>
          <p:cNvPr id="7" name="TextBox 6"/>
          <p:cNvSpPr txBox="1"/>
          <p:nvPr/>
        </p:nvSpPr>
        <p:spPr>
          <a:xfrm>
            <a:off x="9777411" y="5743621"/>
            <a:ext cx="1714500" cy="369332"/>
          </a:xfrm>
          <a:prstGeom prst="rect">
            <a:avLst/>
          </a:prstGeom>
          <a:noFill/>
        </p:spPr>
        <p:txBody>
          <a:bodyPr wrap="square" rtlCol="0">
            <a:spAutoFit/>
          </a:bodyPr>
          <a:lstStyle/>
          <a:p>
            <a:pPr algn="ctr"/>
            <a:r>
              <a:rPr lang="en-US" b="1" dirty="0"/>
              <a:t>700 field</a:t>
            </a:r>
          </a:p>
        </p:txBody>
      </p:sp>
      <p:sp>
        <p:nvSpPr>
          <p:cNvPr id="8" name="TextBox 7"/>
          <p:cNvSpPr txBox="1"/>
          <p:nvPr/>
        </p:nvSpPr>
        <p:spPr>
          <a:xfrm>
            <a:off x="7250545" y="6450124"/>
            <a:ext cx="4622800" cy="276999"/>
          </a:xfrm>
          <a:prstGeom prst="rect">
            <a:avLst/>
          </a:prstGeom>
          <a:noFill/>
        </p:spPr>
        <p:txBody>
          <a:bodyPr wrap="square" rtlCol="0">
            <a:spAutoFit/>
          </a:bodyPr>
          <a:lstStyle/>
          <a:p>
            <a:r>
              <a:rPr lang="en-US" sz="1200" dirty="0"/>
              <a:t>Images from </a:t>
            </a:r>
            <a:r>
              <a:rPr lang="en-US" sz="1200" dirty="0">
                <a:hlinkClick r:id="rId6"/>
              </a:rPr>
              <a:t>annoyzview.wordpress.com</a:t>
            </a:r>
            <a:r>
              <a:rPr lang="en-US" sz="1200" dirty="0"/>
              <a:t> and </a:t>
            </a:r>
            <a:r>
              <a:rPr lang="en-US" sz="1200" dirty="0">
                <a:hlinkClick r:id="rId7"/>
              </a:rPr>
              <a:t>www.factmonster.com</a:t>
            </a:r>
            <a:endParaRPr lang="en-US" sz="1200" dirty="0"/>
          </a:p>
        </p:txBody>
      </p:sp>
    </p:spTree>
    <p:extLst>
      <p:ext uri="{BB962C8B-B14F-4D97-AF65-F5344CB8AC3E}">
        <p14:creationId xmlns:p14="http://schemas.microsoft.com/office/powerpoint/2010/main" val="1648138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Characteristics</a:t>
            </a:r>
            <a:endParaRPr lang="en-US" dirty="0"/>
          </a:p>
        </p:txBody>
      </p:sp>
      <p:sp>
        <p:nvSpPr>
          <p:cNvPr id="3" name="Content Placeholder 2"/>
          <p:cNvSpPr>
            <a:spLocks noGrp="1"/>
          </p:cNvSpPr>
          <p:nvPr>
            <p:ph idx="1"/>
          </p:nvPr>
        </p:nvSpPr>
        <p:spPr/>
        <p:txBody>
          <a:bodyPr/>
          <a:lstStyle/>
          <a:p>
            <a:r>
              <a:rPr lang="en-US" dirty="0" smtClean="0"/>
              <a:t>346 field</a:t>
            </a:r>
          </a:p>
          <a:p>
            <a:pPr lvl="1"/>
            <a:r>
              <a:rPr lang="en-US" dirty="0" smtClean="0"/>
              <a:t>$a = Video format (only for analog recordings): VHS, Beta-cam, Laser disc</a:t>
            </a:r>
          </a:p>
          <a:p>
            <a:pPr lvl="1"/>
            <a:r>
              <a:rPr lang="en-US" dirty="0" smtClean="0"/>
              <a:t>$b = Broadcast standard (television broadcast formatting): PAL, NTSC</a:t>
            </a:r>
            <a:endParaRPr lang="en-US" dirty="0"/>
          </a:p>
        </p:txBody>
      </p:sp>
      <p:pic>
        <p:nvPicPr>
          <p:cNvPr id="1026" name="Picture 2" descr="Image result for v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85257" y="2343230"/>
            <a:ext cx="3041204" cy="4543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6504802"/>
            <a:ext cx="1975028" cy="276999"/>
          </a:xfrm>
          <a:prstGeom prst="rect">
            <a:avLst/>
          </a:prstGeom>
          <a:noFill/>
        </p:spPr>
        <p:txBody>
          <a:bodyPr wrap="none" rtlCol="0">
            <a:spAutoFit/>
          </a:bodyPr>
          <a:lstStyle/>
          <a:p>
            <a:r>
              <a:rPr lang="en-US" sz="1200" dirty="0"/>
              <a:t>Image </a:t>
            </a:r>
            <a:r>
              <a:rPr lang="en-US" sz="1200" dirty="0" smtClean="0"/>
              <a:t>from: </a:t>
            </a:r>
            <a:r>
              <a:rPr lang="en-US" sz="1200" dirty="0" smtClean="0">
                <a:hlinkClick r:id="rId3"/>
              </a:rPr>
              <a:t>www.flickr.com</a:t>
            </a:r>
            <a:r>
              <a:rPr lang="en-US" sz="1200" dirty="0" smtClean="0"/>
              <a:t> </a:t>
            </a:r>
            <a:endParaRPr lang="en-US" sz="1200" dirty="0"/>
          </a:p>
        </p:txBody>
      </p:sp>
    </p:spTree>
    <p:extLst>
      <p:ext uri="{BB962C8B-B14F-4D97-AF65-F5344CB8AC3E}">
        <p14:creationId xmlns:p14="http://schemas.microsoft.com/office/powerpoint/2010/main" val="3236421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File Characteristics</a:t>
            </a:r>
            <a:endParaRPr lang="en-US" dirty="0"/>
          </a:p>
        </p:txBody>
      </p:sp>
      <p:sp>
        <p:nvSpPr>
          <p:cNvPr id="3" name="Content Placeholder 2"/>
          <p:cNvSpPr>
            <a:spLocks noGrp="1"/>
          </p:cNvSpPr>
          <p:nvPr>
            <p:ph idx="1"/>
          </p:nvPr>
        </p:nvSpPr>
        <p:spPr/>
        <p:txBody>
          <a:bodyPr>
            <a:normAutofit/>
          </a:bodyPr>
          <a:lstStyle/>
          <a:p>
            <a:r>
              <a:rPr lang="en-US" dirty="0" smtClean="0"/>
              <a:t>347 field</a:t>
            </a:r>
          </a:p>
          <a:p>
            <a:pPr lvl="1"/>
            <a:r>
              <a:rPr lang="en-US" dirty="0" smtClean="0"/>
              <a:t>$a = File type: video file </a:t>
            </a:r>
          </a:p>
          <a:p>
            <a:pPr lvl="1"/>
            <a:r>
              <a:rPr lang="en-US" dirty="0" smtClean="0"/>
              <a:t>$b = Encoding format: Blu-ray, DVD video </a:t>
            </a:r>
          </a:p>
          <a:p>
            <a:pPr lvl="1"/>
            <a:r>
              <a:rPr lang="en-US" dirty="0" smtClean="0"/>
              <a:t>$e = Regional encoding: region 4, all regions</a:t>
            </a:r>
          </a:p>
        </p:txBody>
      </p:sp>
      <p:pic>
        <p:nvPicPr>
          <p:cNvPr id="89090" name="Picture 2" descr="http://pixabay.com/static/uploads/photo/2014/12/05/07/42/software-557615_640.jpg"/>
          <p:cNvPicPr>
            <a:picLocks noChangeAspect="1" noChangeArrowheads="1"/>
          </p:cNvPicPr>
          <p:nvPr/>
        </p:nvPicPr>
        <p:blipFill>
          <a:blip r:embed="rId3" cstate="print"/>
          <a:srcRect/>
          <a:stretch>
            <a:fillRect/>
          </a:stretch>
        </p:blipFill>
        <p:spPr bwMode="auto">
          <a:xfrm>
            <a:off x="7574280" y="3153441"/>
            <a:ext cx="3581400" cy="2531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600200" y="6504802"/>
            <a:ext cx="1754006" cy="276999"/>
          </a:xfrm>
          <a:prstGeom prst="rect">
            <a:avLst/>
          </a:prstGeom>
          <a:noFill/>
        </p:spPr>
        <p:txBody>
          <a:bodyPr wrap="none" rtlCol="0">
            <a:spAutoFit/>
          </a:bodyPr>
          <a:lstStyle/>
          <a:p>
            <a:r>
              <a:rPr lang="en-US" sz="1200" dirty="0"/>
              <a:t>Image from: </a:t>
            </a:r>
            <a:r>
              <a:rPr lang="en-US" sz="1200" dirty="0">
                <a:hlinkClick r:id="rId4"/>
              </a:rPr>
              <a:t>pixabay.com</a:t>
            </a:r>
            <a:endParaRPr lang="en-US" sz="1200" dirty="0"/>
          </a:p>
        </p:txBody>
      </p:sp>
    </p:spTree>
    <p:extLst>
      <p:ext uri="{BB962C8B-B14F-4D97-AF65-F5344CB8AC3E}">
        <p14:creationId xmlns:p14="http://schemas.microsoft.com/office/powerpoint/2010/main" val="2395801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of Work</a:t>
            </a:r>
            <a:endParaRPr lang="en-US" dirty="0"/>
          </a:p>
        </p:txBody>
      </p:sp>
      <p:sp>
        <p:nvSpPr>
          <p:cNvPr id="3" name="Content Placeholder 2"/>
          <p:cNvSpPr>
            <a:spLocks noGrp="1"/>
          </p:cNvSpPr>
          <p:nvPr>
            <p:ph idx="1"/>
          </p:nvPr>
        </p:nvSpPr>
        <p:spPr/>
        <p:txBody>
          <a:bodyPr>
            <a:normAutofit/>
          </a:bodyPr>
          <a:lstStyle/>
          <a:p>
            <a:r>
              <a:rPr lang="en-US" dirty="0" smtClean="0"/>
              <a:t>380 field</a:t>
            </a:r>
          </a:p>
          <a:p>
            <a:pPr lvl="1"/>
            <a:r>
              <a:rPr lang="en-US" dirty="0" smtClean="0"/>
              <a:t>Class or genre to which the resource belongs: “motion picture,” “television program” most commonly used</a:t>
            </a:r>
          </a:p>
          <a:p>
            <a:pPr lvl="1"/>
            <a:r>
              <a:rPr lang="en-US" dirty="0" smtClean="0"/>
              <a:t>OLAC recommends using a controlled vocabulary, like LCGFT (in which case, just use a 655 genre/form heading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682318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00439" y="3408947"/>
            <a:ext cx="7620000" cy="2895600"/>
          </a:xfrm>
        </p:spPr>
        <p:txBody>
          <a:bodyPr/>
          <a:lstStyle/>
          <a:p>
            <a:pPr marL="914400" indent="-800100">
              <a:buNone/>
            </a:pPr>
            <a:r>
              <a:rPr lang="en-US" dirty="0" smtClean="0"/>
              <a:t>344  __	digital $b optical $g stereo $g surround $h LCPM Stereo $h Dolby Digital 5.1 $2 </a:t>
            </a:r>
            <a:r>
              <a:rPr lang="en-US" dirty="0" err="1" smtClean="0"/>
              <a:t>rda</a:t>
            </a:r>
            <a:endParaRPr lang="en-US" dirty="0" smtClean="0"/>
          </a:p>
          <a:p>
            <a:pPr marL="914400" indent="-800100">
              <a:buNone/>
            </a:pPr>
            <a:r>
              <a:rPr lang="en-US" dirty="0" smtClean="0"/>
              <a:t>346  __	$b NTSC $2 </a:t>
            </a:r>
            <a:r>
              <a:rPr lang="en-US" dirty="0" err="1" smtClean="0"/>
              <a:t>rda</a:t>
            </a:r>
            <a:endParaRPr lang="en-US" dirty="0" smtClean="0"/>
          </a:p>
          <a:p>
            <a:pPr marL="114300" indent="0">
              <a:buNone/>
            </a:pPr>
            <a:r>
              <a:rPr lang="en-US" dirty="0" smtClean="0"/>
              <a:t>347  __	video file $b DVD video $e region 0 $2 rda</a:t>
            </a:r>
          </a:p>
          <a:p>
            <a:pPr marL="114300" indent="0">
              <a:buNone/>
            </a:pPr>
            <a:endParaRPr lang="en-US" dirty="0"/>
          </a:p>
        </p:txBody>
      </p:sp>
      <p:pic>
        <p:nvPicPr>
          <p:cNvPr id="4098" name="Picture 2" descr="C:\Users\smarcher\Desktop\SEMLA RDA workshop\Images\Ramallah Concert Back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19" t="70051" b="3776"/>
          <a:stretch/>
        </p:blipFill>
        <p:spPr bwMode="auto">
          <a:xfrm>
            <a:off x="2129068" y="228600"/>
            <a:ext cx="7891910" cy="309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18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Aspect Ratio</a:t>
            </a:r>
            <a:endParaRPr lang="en-US" dirty="0"/>
          </a:p>
        </p:txBody>
      </p:sp>
      <p:sp>
        <p:nvSpPr>
          <p:cNvPr id="3" name="Content Placeholder 2"/>
          <p:cNvSpPr>
            <a:spLocks noGrp="1"/>
          </p:cNvSpPr>
          <p:nvPr>
            <p:ph idx="1"/>
          </p:nvPr>
        </p:nvSpPr>
        <p:spPr/>
        <p:txBody>
          <a:bodyPr/>
          <a:lstStyle/>
          <a:p>
            <a:r>
              <a:rPr lang="en-US" dirty="0" smtClean="0"/>
              <a:t>500 field</a:t>
            </a:r>
          </a:p>
          <a:p>
            <a:pPr lvl="1"/>
            <a:r>
              <a:rPr lang="en-US" dirty="0" smtClean="0"/>
              <a:t>Full screen, wide screen, or mixed</a:t>
            </a:r>
          </a:p>
          <a:p>
            <a:pPr lvl="1"/>
            <a:r>
              <a:rPr lang="en-US" dirty="0" smtClean="0"/>
              <a:t>Ratio with a denominator of 1 </a:t>
            </a:r>
          </a:p>
          <a:p>
            <a:pPr lvl="2"/>
            <a:r>
              <a:rPr lang="en-US" dirty="0" smtClean="0"/>
              <a:t>4:3 = 1.33:1, 16:9 = 1.78:1</a:t>
            </a:r>
          </a:p>
          <a:p>
            <a:endParaRPr lang="en-US" dirty="0"/>
          </a:p>
          <a:p>
            <a:pPr marL="114300" indent="0">
              <a:buNone/>
            </a:pPr>
            <a:r>
              <a:rPr lang="en-US" dirty="0" smtClean="0"/>
              <a:t>500  __	Widescreen (1.78:1).</a:t>
            </a:r>
            <a:endParaRPr lang="en-US" dirty="0"/>
          </a:p>
        </p:txBody>
      </p:sp>
      <p:cxnSp>
        <p:nvCxnSpPr>
          <p:cNvPr id="4" name="Straight Connector 3"/>
          <p:cNvCxnSpPr/>
          <p:nvPr/>
        </p:nvCxnSpPr>
        <p:spPr>
          <a:xfrm flipV="1">
            <a:off x="1191978" y="3382538"/>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13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Equipment or System Requirements</a:t>
            </a:r>
            <a:endParaRPr lang="en-US" dirty="0"/>
          </a:p>
        </p:txBody>
      </p:sp>
      <p:sp>
        <p:nvSpPr>
          <p:cNvPr id="3" name="Content Placeholder 2"/>
          <p:cNvSpPr>
            <a:spLocks noGrp="1"/>
          </p:cNvSpPr>
          <p:nvPr>
            <p:ph idx="1"/>
          </p:nvPr>
        </p:nvSpPr>
        <p:spPr/>
        <p:txBody>
          <a:bodyPr/>
          <a:lstStyle/>
          <a:p>
            <a:r>
              <a:rPr lang="en-US" dirty="0" smtClean="0"/>
              <a:t>538 field: Used to be a catch-all for the information now encoded in the 34X fields</a:t>
            </a:r>
          </a:p>
          <a:p>
            <a:r>
              <a:rPr lang="en-US" dirty="0" smtClean="0"/>
              <a:t>Now use for information about the encoding format (Recordable DVD, DVD-ROM) or other important system information that might have been left out earlier</a:t>
            </a:r>
          </a:p>
          <a:p>
            <a:endParaRPr lang="en-US" dirty="0"/>
          </a:p>
        </p:txBody>
      </p:sp>
    </p:spTree>
    <p:extLst>
      <p:ext uri="{BB962C8B-B14F-4D97-AF65-F5344CB8AC3E}">
        <p14:creationId xmlns:p14="http://schemas.microsoft.com/office/powerpoint/2010/main" val="1910457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sp>
        <p:nvSpPr>
          <p:cNvPr id="3" name="Content Placeholder 2"/>
          <p:cNvSpPr>
            <a:spLocks noGrp="1"/>
          </p:cNvSpPr>
          <p:nvPr>
            <p:ph idx="1"/>
          </p:nvPr>
        </p:nvSpPr>
        <p:spPr/>
        <p:txBody>
          <a:bodyPr>
            <a:normAutofit/>
          </a:bodyPr>
          <a:lstStyle/>
          <a:p>
            <a:r>
              <a:rPr lang="en-US" dirty="0" smtClean="0"/>
              <a:t>508: Creation/Production Credits</a:t>
            </a:r>
          </a:p>
          <a:p>
            <a:pPr lvl="1"/>
            <a:r>
              <a:rPr lang="en-US" dirty="0" smtClean="0"/>
              <a:t>Producer, director, editor, etc.</a:t>
            </a:r>
          </a:p>
          <a:p>
            <a:r>
              <a:rPr lang="en-US" dirty="0" smtClean="0"/>
              <a:t>511: Performer, Narrator, etc.</a:t>
            </a:r>
          </a:p>
          <a:p>
            <a:pPr lvl="1"/>
            <a:r>
              <a:rPr lang="en-US" dirty="0" smtClean="0"/>
              <a:t>Instrumentalist, actor, participant, narrator, etc.</a:t>
            </a:r>
          </a:p>
          <a:p>
            <a:pPr marL="914400" lvl="1" indent="-801688">
              <a:buNone/>
            </a:pPr>
            <a:endParaRPr lang="en-US" dirty="0" smtClean="0"/>
          </a:p>
          <a:p>
            <a:pPr marL="1206500" lvl="1" indent="-1093788">
              <a:buNone/>
              <a:tabLst>
                <a:tab pos="739775" algn="l"/>
              </a:tabLst>
            </a:pPr>
            <a:r>
              <a:rPr lang="en-US" dirty="0" smtClean="0"/>
              <a:t>508	__	Producer, director, Paul Smaczny ; Concert director, Michael Beyer ; Documentary director, Ayellet Heller.</a:t>
            </a:r>
          </a:p>
          <a:p>
            <a:pPr marL="1206500" lvl="1" indent="-1093788">
              <a:buNone/>
              <a:tabLst>
                <a:tab pos="739775" algn="l"/>
              </a:tabLst>
            </a:pPr>
            <a:r>
              <a:rPr lang="en-US" dirty="0" smtClean="0"/>
              <a:t>511	0_	West-Eastern Divan Orchestra ; Daniel Barenboim, conductor ; Edward Said.</a:t>
            </a:r>
          </a:p>
        </p:txBody>
      </p:sp>
      <p:cxnSp>
        <p:nvCxnSpPr>
          <p:cNvPr id="4" name="Straight Connector 3"/>
          <p:cNvCxnSpPr/>
          <p:nvPr/>
        </p:nvCxnSpPr>
        <p:spPr>
          <a:xfrm flipV="1">
            <a:off x="1191978" y="3440295"/>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036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as Contributors</a:t>
            </a:r>
            <a:endParaRPr lang="en-US" dirty="0"/>
          </a:p>
        </p:txBody>
      </p:sp>
      <p:sp>
        <p:nvSpPr>
          <p:cNvPr id="3" name="Content Placeholder 2"/>
          <p:cNvSpPr>
            <a:spLocks noGrp="1"/>
          </p:cNvSpPr>
          <p:nvPr>
            <p:ph idx="1"/>
          </p:nvPr>
        </p:nvSpPr>
        <p:spPr/>
        <p:txBody>
          <a:bodyPr/>
          <a:lstStyle/>
          <a:p>
            <a:r>
              <a:rPr lang="en-US" dirty="0" smtClean="0"/>
              <a:t>511   1_  Benedict Cumberbatch, Martin Freeman, Rupert Graves.</a:t>
            </a:r>
          </a:p>
          <a:p>
            <a:endParaRPr lang="en-US" dirty="0"/>
          </a:p>
          <a:p>
            <a:r>
              <a:rPr lang="en-US" dirty="0" smtClean="0"/>
              <a:t>In catalog:</a:t>
            </a:r>
          </a:p>
          <a:p>
            <a:r>
              <a:rPr lang="en-US" dirty="0" smtClean="0"/>
              <a:t>Cast: Benedict Cumberbatch, Martin Freeman, Rupert Graves.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0251"/>
          <a:stretch/>
        </p:blipFill>
        <p:spPr>
          <a:xfrm>
            <a:off x="8115110" y="2786624"/>
            <a:ext cx="3478158" cy="3316802"/>
          </a:xfrm>
          <a:prstGeom prst="rect">
            <a:avLst/>
          </a:prstGeom>
        </p:spPr>
      </p:pic>
    </p:spTree>
    <p:extLst>
      <p:ext uri="{BB962C8B-B14F-4D97-AF65-F5344CB8AC3E}">
        <p14:creationId xmlns:p14="http://schemas.microsoft.com/office/powerpoint/2010/main" val="2379884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a:t>
            </a:r>
            <a:endParaRPr lang="en-US" dirty="0"/>
          </a:p>
        </p:txBody>
      </p:sp>
      <p:sp>
        <p:nvSpPr>
          <p:cNvPr id="3" name="Content Placeholder 2"/>
          <p:cNvSpPr>
            <a:spLocks noGrp="1"/>
          </p:cNvSpPr>
          <p:nvPr>
            <p:ph idx="1"/>
          </p:nvPr>
        </p:nvSpPr>
        <p:spPr/>
        <p:txBody>
          <a:bodyPr/>
          <a:lstStyle/>
          <a:p>
            <a:r>
              <a:rPr lang="en-US" dirty="0" smtClean="0"/>
              <a:t>300 $a + 306 + 500</a:t>
            </a:r>
          </a:p>
          <a:p>
            <a:endParaRPr lang="en-US" dirty="0" smtClean="0"/>
          </a:p>
          <a:p>
            <a:pPr marL="914400" indent="-803275">
              <a:buNone/>
            </a:pPr>
            <a:r>
              <a:rPr lang="en-US" dirty="0" smtClean="0"/>
              <a:t>300  __</a:t>
            </a:r>
            <a:r>
              <a:rPr lang="en-US" dirty="0"/>
              <a:t>	</a:t>
            </a:r>
            <a:r>
              <a:rPr lang="en-US" dirty="0" smtClean="0"/>
              <a:t>2 </a:t>
            </a:r>
            <a:r>
              <a:rPr lang="en-US" dirty="0"/>
              <a:t>videodiscs (205 min.) </a:t>
            </a:r>
            <a:endParaRPr lang="en-US" dirty="0" smtClean="0"/>
          </a:p>
          <a:p>
            <a:pPr marL="914400" indent="-803275">
              <a:buNone/>
            </a:pPr>
            <a:r>
              <a:rPr lang="en-US" dirty="0" smtClean="0"/>
              <a:t>306  __	013300 $a 015200</a:t>
            </a:r>
          </a:p>
          <a:p>
            <a:pPr marL="914400" indent="-803275">
              <a:buNone/>
            </a:pPr>
            <a:r>
              <a:rPr lang="en-US" dirty="0" smtClean="0"/>
              <a:t>500  __	Duration: 93 min. (documentary) ; 112 min. (concert).</a:t>
            </a:r>
            <a:endParaRPr lang="en-US" dirty="0"/>
          </a:p>
        </p:txBody>
      </p:sp>
      <p:cxnSp>
        <p:nvCxnSpPr>
          <p:cNvPr id="4" name="Straight Connector 3"/>
          <p:cNvCxnSpPr/>
          <p:nvPr/>
        </p:nvCxnSpPr>
        <p:spPr>
          <a:xfrm flipV="1">
            <a:off x="1191978" y="2487394"/>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623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Target Audience</a:t>
            </a:r>
            <a:endParaRPr lang="en-US" dirty="0"/>
          </a:p>
        </p:txBody>
      </p:sp>
      <p:sp>
        <p:nvSpPr>
          <p:cNvPr id="3" name="Content Placeholder 2"/>
          <p:cNvSpPr>
            <a:spLocks noGrp="1"/>
          </p:cNvSpPr>
          <p:nvPr>
            <p:ph idx="1"/>
          </p:nvPr>
        </p:nvSpPr>
        <p:spPr/>
        <p:txBody>
          <a:bodyPr>
            <a:normAutofit/>
          </a:bodyPr>
          <a:lstStyle/>
          <a:p>
            <a:r>
              <a:rPr lang="en-US" dirty="0" smtClean="0"/>
              <a:t>520: Summary</a:t>
            </a:r>
          </a:p>
          <a:p>
            <a:pPr lvl="1"/>
            <a:r>
              <a:rPr lang="en-US" dirty="0" smtClean="0"/>
              <a:t>“Use for an abstract, annotation, review, summary, or a phrase describing </a:t>
            </a:r>
            <a:r>
              <a:rPr lang="en-US" dirty="0"/>
              <a:t>the </a:t>
            </a:r>
            <a:r>
              <a:rPr lang="en-US" dirty="0" smtClean="0"/>
              <a:t>material.”</a:t>
            </a:r>
          </a:p>
          <a:p>
            <a:r>
              <a:rPr lang="en-US" dirty="0" smtClean="0"/>
              <a:t>521: Target Audience</a:t>
            </a:r>
          </a:p>
          <a:p>
            <a:pPr lvl="1"/>
            <a:r>
              <a:rPr lang="en-US" dirty="0" smtClean="0"/>
              <a:t>“Use primarily when the contents of an item are considered appropriate for a specific audience or intellectual level.”</a:t>
            </a:r>
          </a:p>
          <a:p>
            <a:pPr marL="112713" lvl="1" indent="0">
              <a:buNone/>
            </a:pPr>
            <a:endParaRPr lang="en-US" dirty="0"/>
          </a:p>
          <a:p>
            <a:pPr marL="914400" lvl="1" indent="-801688">
              <a:buNone/>
            </a:pPr>
            <a:r>
              <a:rPr lang="en-US" sz="2000" dirty="0" smtClean="0"/>
              <a:t>520  __	“Daniel Barenboim established the West-Eastern Divan Orchestra with the late Palestinian writer Edward Said in order to bring together young musicians from across the political divide in the Middle East. Their hope was that music would heal and help to bring understanding and tolerance of different beliefs and cultures.” -- Container.</a:t>
            </a:r>
            <a:endParaRPr lang="en-US" sz="2000" dirty="0"/>
          </a:p>
        </p:txBody>
      </p:sp>
      <p:cxnSp>
        <p:nvCxnSpPr>
          <p:cNvPr id="5" name="Straight Connector 4"/>
          <p:cNvCxnSpPr/>
          <p:nvPr/>
        </p:nvCxnSpPr>
        <p:spPr>
          <a:xfrm flipV="1">
            <a:off x="1191978" y="3642428"/>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120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notes</a:t>
            </a:r>
            <a:endParaRPr lang="en-US" dirty="0"/>
          </a:p>
        </p:txBody>
      </p:sp>
      <p:sp>
        <p:nvSpPr>
          <p:cNvPr id="3" name="Content Placeholder 2"/>
          <p:cNvSpPr>
            <a:spLocks noGrp="1"/>
          </p:cNvSpPr>
          <p:nvPr>
            <p:ph idx="1"/>
          </p:nvPr>
        </p:nvSpPr>
        <p:spPr/>
        <p:txBody>
          <a:bodyPr>
            <a:normAutofit/>
          </a:bodyPr>
          <a:lstStyle/>
          <a:p>
            <a:r>
              <a:rPr lang="en-US" dirty="0" smtClean="0"/>
              <a:t>505: consider providing an enhanced contents note (indicators 00, using delimiters for differentiate authors, titles, and other info) to differentiate each work within the collection </a:t>
            </a:r>
          </a:p>
          <a:p>
            <a:pPr marL="114300" indent="0">
              <a:buNone/>
            </a:pPr>
            <a:endParaRPr lang="en-US" dirty="0"/>
          </a:p>
          <a:p>
            <a:pPr marL="1146175" indent="-1031875">
              <a:buNone/>
              <a:tabLst>
                <a:tab pos="682625" algn="l"/>
                <a:tab pos="1146175" algn="l"/>
              </a:tabLst>
            </a:pPr>
            <a:r>
              <a:rPr lang="en-US" dirty="0" smtClean="0"/>
              <a:t>505	00	$t Let’s face the music and dance / $r Irving Berlin -- $t Devil may care / $r Bob </a:t>
            </a:r>
            <a:r>
              <a:rPr lang="en-US" dirty="0" err="1" smtClean="0"/>
              <a:t>Dorough</a:t>
            </a:r>
            <a:r>
              <a:rPr lang="en-US" dirty="0" smtClean="0"/>
              <a:t> -- $t Let’s fall in love / $r Ted Koehler, $r Harold </a:t>
            </a:r>
            <a:r>
              <a:rPr lang="en-US" dirty="0" err="1" smtClean="0"/>
              <a:t>Arien</a:t>
            </a:r>
            <a:r>
              <a:rPr lang="en-US" dirty="0" smtClean="0"/>
              <a:t> -- $t When I look in your eyes / $r Leslie </a:t>
            </a:r>
            <a:r>
              <a:rPr lang="en-US" dirty="0" err="1" smtClean="0"/>
              <a:t>Bricusse</a:t>
            </a:r>
            <a:r>
              <a:rPr lang="en-US" dirty="0" smtClean="0"/>
              <a:t> -- $t Popsicle toes / $r Michael Franks -- $t I’ve got you under my skin / $r Cole Porter -- $t I can’t give you anything but love / $r Jimmy McHugh, $r Dorothy Fields -- $t I’ll string along with you / $r Harry Warren, $r Al </a:t>
            </a:r>
            <a:r>
              <a:rPr lang="en-US" dirty="0" err="1" smtClean="0"/>
              <a:t>Dubin</a:t>
            </a:r>
            <a:r>
              <a:rPr lang="en-US" dirty="0" smtClean="0"/>
              <a:t> -- $t East of the sun (and west of the moon) / $r Brooks Bowman -- $t Pick yourself up / $r Jerome Kern, $r Dorothy Fields -- $t The best thing for you / $r Irving Berlin -- $t Do it again / $r George Gershwin, $r B.G. </a:t>
            </a:r>
            <a:r>
              <a:rPr lang="en-US" dirty="0" err="1" smtClean="0"/>
              <a:t>DeSylva</a:t>
            </a:r>
            <a:r>
              <a:rPr lang="en-US" dirty="0" smtClean="0"/>
              <a:t> -- $t Why should I care.</a:t>
            </a:r>
          </a:p>
        </p:txBody>
      </p:sp>
      <p:cxnSp>
        <p:nvCxnSpPr>
          <p:cNvPr id="4" name="Straight Connector 3"/>
          <p:cNvCxnSpPr/>
          <p:nvPr/>
        </p:nvCxnSpPr>
        <p:spPr>
          <a:xfrm flipV="1">
            <a:off x="1134224" y="2752436"/>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00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500 notes	</a:t>
            </a:r>
            <a:endParaRPr lang="en-US" dirty="0"/>
          </a:p>
        </p:txBody>
      </p:sp>
      <p:sp>
        <p:nvSpPr>
          <p:cNvPr id="3" name="Content Placeholder 2"/>
          <p:cNvSpPr>
            <a:spLocks noGrp="1"/>
          </p:cNvSpPr>
          <p:nvPr>
            <p:ph idx="1"/>
          </p:nvPr>
        </p:nvSpPr>
        <p:spPr/>
        <p:txBody>
          <a:bodyPr>
            <a:normAutofit/>
          </a:bodyPr>
          <a:lstStyle/>
          <a:p>
            <a:r>
              <a:rPr lang="en-US" dirty="0" smtClean="0"/>
              <a:t>For nature and form</a:t>
            </a:r>
          </a:p>
          <a:p>
            <a:pPr lvl="1"/>
            <a:r>
              <a:rPr lang="en-US" dirty="0" smtClean="0"/>
              <a:t>Opera in 3 acts.</a:t>
            </a:r>
          </a:p>
          <a:p>
            <a:pPr lvl="1"/>
            <a:r>
              <a:rPr lang="en-US" dirty="0" smtClean="0"/>
              <a:t>Rock music.</a:t>
            </a:r>
          </a:p>
          <a:p>
            <a:pPr lvl="1"/>
            <a:r>
              <a:rPr lang="en-US" dirty="0" smtClean="0"/>
              <a:t>Sonatas for cello and piano.</a:t>
            </a:r>
          </a:p>
          <a:p>
            <a:r>
              <a:rPr lang="en-US" dirty="0" smtClean="0"/>
              <a:t>Edition and history</a:t>
            </a:r>
          </a:p>
          <a:p>
            <a:pPr lvl="1"/>
            <a:r>
              <a:rPr lang="en-US" dirty="0" smtClean="0"/>
              <a:t>Remake of a 1950 motion picture by the same name.</a:t>
            </a:r>
          </a:p>
          <a:p>
            <a:pPr lvl="1"/>
            <a:r>
              <a:rPr lang="en-US" dirty="0" smtClean="0"/>
              <a:t>Reissue.</a:t>
            </a:r>
          </a:p>
          <a:p>
            <a:r>
              <a:rPr lang="en-US" dirty="0" smtClean="0"/>
              <a:t>Accompanying material</a:t>
            </a:r>
          </a:p>
          <a:p>
            <a:pPr lvl="1"/>
            <a:r>
              <a:rPr lang="en-US" dirty="0" smtClean="0"/>
              <a:t>Libretto in container.</a:t>
            </a:r>
          </a:p>
          <a:p>
            <a:pPr lvl="1"/>
            <a:r>
              <a:rPr lang="en-US" dirty="0" smtClean="0"/>
              <a:t>Synopsis in accompanying booklet.</a:t>
            </a:r>
            <a:endParaRPr lang="en-US" dirty="0"/>
          </a:p>
        </p:txBody>
      </p:sp>
    </p:spTree>
    <p:extLst>
      <p:ext uri="{BB962C8B-B14F-4D97-AF65-F5344CB8AC3E}">
        <p14:creationId xmlns:p14="http://schemas.microsoft.com/office/powerpoint/2010/main" val="2684824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&amp; Codes</a:t>
            </a:r>
            <a:endParaRPr lang="en-US" dirty="0"/>
          </a:p>
        </p:txBody>
      </p:sp>
      <p:sp>
        <p:nvSpPr>
          <p:cNvPr id="3" name="Content Placeholder 2"/>
          <p:cNvSpPr>
            <a:spLocks noGrp="1"/>
          </p:cNvSpPr>
          <p:nvPr>
            <p:ph idx="1"/>
          </p:nvPr>
        </p:nvSpPr>
        <p:spPr/>
        <p:txBody>
          <a:bodyPr>
            <a:normAutofit/>
          </a:bodyPr>
          <a:lstStyle/>
          <a:p>
            <a:r>
              <a:rPr lang="en-US" dirty="0" smtClean="0"/>
              <a:t>Fixed fields (selected)</a:t>
            </a:r>
          </a:p>
          <a:p>
            <a:r>
              <a:rPr lang="en-US" dirty="0" smtClean="0"/>
              <a:t>007</a:t>
            </a:r>
          </a:p>
          <a:p>
            <a:r>
              <a:rPr lang="en-US" dirty="0" smtClean="0"/>
              <a:t>020</a:t>
            </a:r>
          </a:p>
          <a:p>
            <a:r>
              <a:rPr lang="en-US" dirty="0" smtClean="0"/>
              <a:t>024</a:t>
            </a:r>
          </a:p>
          <a:p>
            <a:r>
              <a:rPr lang="en-US" dirty="0" smtClean="0"/>
              <a:t>028</a:t>
            </a:r>
          </a:p>
          <a:p>
            <a:r>
              <a:rPr lang="en-US" dirty="0" smtClean="0"/>
              <a:t>033</a:t>
            </a:r>
          </a:p>
          <a:p>
            <a:r>
              <a:rPr lang="en-US" dirty="0" smtClean="0"/>
              <a:t>041</a:t>
            </a:r>
            <a:endParaRPr lang="en-US" dirty="0"/>
          </a:p>
        </p:txBody>
      </p:sp>
    </p:spTree>
    <p:extLst>
      <p:ext uri="{BB962C8B-B14F-4D97-AF65-F5344CB8AC3E}">
        <p14:creationId xmlns:p14="http://schemas.microsoft.com/office/powerpoint/2010/main" val="1278468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Fields</a:t>
            </a:r>
            <a:endParaRPr lang="en-US" dirty="0"/>
          </a:p>
        </p:txBody>
      </p:sp>
      <p:sp>
        <p:nvSpPr>
          <p:cNvPr id="3" name="Content Placeholder 2"/>
          <p:cNvSpPr>
            <a:spLocks noGrp="1"/>
          </p:cNvSpPr>
          <p:nvPr>
            <p:ph idx="1"/>
          </p:nvPr>
        </p:nvSpPr>
        <p:spPr/>
        <p:txBody>
          <a:bodyPr numCol="2">
            <a:normAutofit/>
          </a:bodyPr>
          <a:lstStyle/>
          <a:p>
            <a:r>
              <a:rPr lang="en-US" dirty="0" smtClean="0"/>
              <a:t>Type (Leader/06)</a:t>
            </a:r>
          </a:p>
          <a:p>
            <a:pPr lvl="1"/>
            <a:r>
              <a:rPr lang="en-US" dirty="0" smtClean="0"/>
              <a:t>g = Projected medium</a:t>
            </a:r>
          </a:p>
          <a:p>
            <a:r>
              <a:rPr lang="en-US" dirty="0" smtClean="0"/>
              <a:t>Lang (008:35-37)</a:t>
            </a:r>
          </a:p>
          <a:p>
            <a:pPr lvl="1"/>
            <a:r>
              <a:rPr lang="en-US" dirty="0" smtClean="0"/>
              <a:t>eng = English</a:t>
            </a:r>
          </a:p>
          <a:p>
            <a:r>
              <a:rPr lang="en-US" dirty="0" smtClean="0">
                <a:solidFill>
                  <a:schemeClr val="accent1"/>
                </a:solidFill>
              </a:rPr>
              <a:t>Time (VIS:008/18-20; 006/01-03)</a:t>
            </a:r>
          </a:p>
          <a:p>
            <a:pPr lvl="1"/>
            <a:r>
              <a:rPr lang="en-US" dirty="0" smtClean="0">
                <a:solidFill>
                  <a:schemeClr val="accent1"/>
                </a:solidFill>
              </a:rPr>
              <a:t>205 = total time in minutes</a:t>
            </a:r>
          </a:p>
          <a:p>
            <a:r>
              <a:rPr lang="en-US" dirty="0" smtClean="0">
                <a:solidFill>
                  <a:schemeClr val="accent1"/>
                </a:solidFill>
              </a:rPr>
              <a:t>Ctry (008/15-17)</a:t>
            </a:r>
          </a:p>
          <a:p>
            <a:pPr lvl="1"/>
            <a:r>
              <a:rPr lang="en-US" dirty="0" smtClean="0">
                <a:solidFill>
                  <a:schemeClr val="accent1"/>
                </a:solidFill>
              </a:rPr>
              <a:t>xxk = somewhere in the UK</a:t>
            </a:r>
          </a:p>
          <a:p>
            <a:endParaRPr lang="en-US" dirty="0" smtClean="0"/>
          </a:p>
          <a:p>
            <a:endParaRPr lang="en-US" dirty="0" smtClean="0"/>
          </a:p>
          <a:p>
            <a:r>
              <a:rPr lang="en-US" dirty="0" err="1" smtClean="0"/>
              <a:t>Desc</a:t>
            </a:r>
            <a:r>
              <a:rPr lang="en-US" dirty="0" smtClean="0"/>
              <a:t> (Leader/18)</a:t>
            </a:r>
          </a:p>
          <a:p>
            <a:pPr lvl="1"/>
            <a:r>
              <a:rPr lang="en-US" dirty="0" smtClean="0"/>
              <a:t>i = ISBD</a:t>
            </a:r>
          </a:p>
          <a:p>
            <a:r>
              <a:rPr lang="en-US" dirty="0" smtClean="0"/>
              <a:t>Tmat (VIS:008/33; 006/16)</a:t>
            </a:r>
          </a:p>
          <a:p>
            <a:pPr lvl="1"/>
            <a:r>
              <a:rPr lang="en-US" dirty="0" smtClean="0"/>
              <a:t>v = Videorecording</a:t>
            </a:r>
          </a:p>
          <a:p>
            <a:r>
              <a:rPr lang="en-US" dirty="0" smtClean="0">
                <a:solidFill>
                  <a:schemeClr val="accent1"/>
                </a:solidFill>
              </a:rPr>
              <a:t>Tech (VIS:008/34; 006/17)</a:t>
            </a:r>
          </a:p>
          <a:p>
            <a:pPr lvl="1"/>
            <a:r>
              <a:rPr lang="en-US" dirty="0" smtClean="0">
                <a:solidFill>
                  <a:schemeClr val="accent1"/>
                </a:solidFill>
              </a:rPr>
              <a:t>l = Live action</a:t>
            </a:r>
          </a:p>
          <a:p>
            <a:r>
              <a:rPr lang="en-US" dirty="0" smtClean="0">
                <a:solidFill>
                  <a:schemeClr val="accent1"/>
                </a:solidFill>
              </a:rPr>
              <a:t>DtSt (008/06)</a:t>
            </a:r>
          </a:p>
          <a:p>
            <a:pPr lvl="1"/>
            <a:r>
              <a:rPr lang="en-US" dirty="0" smtClean="0">
                <a:solidFill>
                  <a:schemeClr val="accent1"/>
                </a:solidFill>
              </a:rPr>
              <a:t>t = Publication &amp; copyright dates</a:t>
            </a:r>
          </a:p>
          <a:p>
            <a:pPr lvl="1"/>
            <a:endParaRPr lang="en-US" dirty="0"/>
          </a:p>
        </p:txBody>
      </p:sp>
      <p:pic>
        <p:nvPicPr>
          <p:cNvPr id="5122" name="Picture 2" descr="C:\Users\smarcher\Desktop\SEMLA RDA workshop\Images\Example_Fixed_Fiel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790" y="334261"/>
            <a:ext cx="7239000" cy="140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41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2526" y="287338"/>
            <a:ext cx="11229474" cy="1449387"/>
          </a:xfrm>
        </p:spPr>
        <p:txBody>
          <a:bodyPr/>
          <a:lstStyle/>
          <a:p>
            <a:r>
              <a:rPr lang="en-US" dirty="0" smtClean="0"/>
              <a:t>007</a:t>
            </a:r>
            <a:endParaRPr lang="en-US" dirty="0"/>
          </a:p>
        </p:txBody>
      </p:sp>
      <p:sp>
        <p:nvSpPr>
          <p:cNvPr id="3" name="Content Placeholder 2"/>
          <p:cNvSpPr>
            <a:spLocks noGrp="1"/>
          </p:cNvSpPr>
          <p:nvPr>
            <p:ph idx="4294967295"/>
          </p:nvPr>
        </p:nvSpPr>
        <p:spPr>
          <a:xfrm>
            <a:off x="5274644" y="519113"/>
            <a:ext cx="6917356" cy="5949950"/>
          </a:xfrm>
        </p:spPr>
        <p:txBody>
          <a:bodyPr>
            <a:noAutofit/>
          </a:bodyPr>
          <a:lstStyle/>
          <a:p>
            <a:r>
              <a:rPr lang="en-US" sz="1800" dirty="0" smtClean="0"/>
              <a:t>$a = material category		v = </a:t>
            </a:r>
            <a:r>
              <a:rPr lang="en-US" sz="1800" dirty="0" err="1" smtClean="0"/>
              <a:t>videorecording</a:t>
            </a:r>
            <a:endParaRPr lang="en-US" sz="1800" dirty="0" smtClean="0"/>
          </a:p>
          <a:p>
            <a:r>
              <a:rPr lang="en-US" sz="1800" dirty="0" smtClean="0"/>
              <a:t>$b = material designation		d = videodisc</a:t>
            </a:r>
          </a:p>
          <a:p>
            <a:r>
              <a:rPr lang="en-US" sz="1800" dirty="0" smtClean="0">
                <a:solidFill>
                  <a:schemeClr val="accent1"/>
                </a:solidFill>
              </a:rPr>
              <a:t>$d = color			b = black &amp; white</a:t>
            </a:r>
          </a:p>
          <a:p>
            <a:pPr marL="0" indent="0">
              <a:buNone/>
            </a:pPr>
            <a:r>
              <a:rPr lang="en-US" sz="1800" dirty="0">
                <a:solidFill>
                  <a:schemeClr val="accent1"/>
                </a:solidFill>
              </a:rPr>
              <a:t>	</a:t>
            </a:r>
            <a:r>
              <a:rPr lang="en-US" sz="1800" dirty="0" smtClean="0">
                <a:solidFill>
                  <a:schemeClr val="accent1"/>
                </a:solidFill>
              </a:rPr>
              <a:t>			c = multicolored</a:t>
            </a:r>
          </a:p>
          <a:p>
            <a:pPr marL="0" indent="0">
              <a:buNone/>
            </a:pPr>
            <a:r>
              <a:rPr lang="en-US" sz="1800" dirty="0">
                <a:solidFill>
                  <a:schemeClr val="accent1"/>
                </a:solidFill>
              </a:rPr>
              <a:t>	</a:t>
            </a:r>
            <a:r>
              <a:rPr lang="en-US" sz="1800" dirty="0" smtClean="0">
                <a:solidFill>
                  <a:schemeClr val="accent1"/>
                </a:solidFill>
              </a:rPr>
              <a:t>			m = mixed</a:t>
            </a:r>
          </a:p>
          <a:p>
            <a:r>
              <a:rPr lang="en-US" sz="1800" dirty="0" smtClean="0">
                <a:solidFill>
                  <a:schemeClr val="accent1"/>
                </a:solidFill>
              </a:rPr>
              <a:t>$e = video format			s </a:t>
            </a:r>
            <a:r>
              <a:rPr lang="en-US" sz="1800" dirty="0">
                <a:solidFill>
                  <a:schemeClr val="accent1"/>
                </a:solidFill>
              </a:rPr>
              <a:t>= Blu-ray</a:t>
            </a:r>
            <a:endParaRPr lang="en-US" sz="1800" dirty="0" smtClean="0">
              <a:solidFill>
                <a:schemeClr val="accent1"/>
              </a:solidFill>
            </a:endParaRPr>
          </a:p>
          <a:p>
            <a:pPr marL="0" indent="0">
              <a:buNone/>
            </a:pPr>
            <a:r>
              <a:rPr lang="en-US" sz="1800" dirty="0">
                <a:solidFill>
                  <a:schemeClr val="accent1"/>
                </a:solidFill>
              </a:rPr>
              <a:t>	</a:t>
            </a:r>
            <a:r>
              <a:rPr lang="en-US" sz="1800" dirty="0" smtClean="0">
                <a:solidFill>
                  <a:schemeClr val="accent1"/>
                </a:solidFill>
              </a:rPr>
              <a:t>			</a:t>
            </a:r>
            <a:r>
              <a:rPr lang="en-US" sz="1800" dirty="0">
                <a:solidFill>
                  <a:schemeClr val="accent1"/>
                </a:solidFill>
              </a:rPr>
              <a:t>v = DVD</a:t>
            </a:r>
          </a:p>
          <a:p>
            <a:r>
              <a:rPr lang="en-US" sz="1800" dirty="0" smtClean="0"/>
              <a:t>$f = sound			a = sound on medium</a:t>
            </a:r>
          </a:p>
          <a:p>
            <a:r>
              <a:rPr lang="en-US" sz="1800" dirty="0" smtClean="0"/>
              <a:t>$g = medium of sound		</a:t>
            </a:r>
            <a:r>
              <a:rPr lang="en-US" sz="1800" dirty="0" err="1" smtClean="0"/>
              <a:t>i</a:t>
            </a:r>
            <a:r>
              <a:rPr lang="en-US" sz="1800" dirty="0" smtClean="0"/>
              <a:t> = videodisc</a:t>
            </a:r>
          </a:p>
          <a:p>
            <a:r>
              <a:rPr lang="en-US" sz="1800" dirty="0" smtClean="0"/>
              <a:t>$h = dimensions			z = other</a:t>
            </a:r>
          </a:p>
          <a:p>
            <a:r>
              <a:rPr lang="en-US" sz="1800" dirty="0" smtClean="0">
                <a:solidFill>
                  <a:schemeClr val="accent1"/>
                </a:solidFill>
              </a:rPr>
              <a:t>$</a:t>
            </a:r>
            <a:r>
              <a:rPr lang="en-US" sz="1800" dirty="0" err="1" smtClean="0">
                <a:solidFill>
                  <a:schemeClr val="accent1"/>
                </a:solidFill>
              </a:rPr>
              <a:t>i</a:t>
            </a:r>
            <a:r>
              <a:rPr lang="en-US" sz="1800" dirty="0" smtClean="0">
                <a:solidFill>
                  <a:schemeClr val="accent1"/>
                </a:solidFill>
              </a:rPr>
              <a:t> = playback channels		k = mixed</a:t>
            </a:r>
          </a:p>
          <a:p>
            <a:pPr marL="0" lvl="1" indent="0">
              <a:buNone/>
            </a:pPr>
            <a:r>
              <a:rPr lang="en-US" dirty="0">
                <a:solidFill>
                  <a:schemeClr val="accent1"/>
                </a:solidFill>
              </a:rPr>
              <a:t>	</a:t>
            </a:r>
            <a:r>
              <a:rPr lang="en-US" dirty="0" smtClean="0">
                <a:solidFill>
                  <a:schemeClr val="accent1"/>
                </a:solidFill>
              </a:rPr>
              <a:t>			m </a:t>
            </a:r>
            <a:r>
              <a:rPr lang="en-US" dirty="0">
                <a:solidFill>
                  <a:schemeClr val="accent1"/>
                </a:solidFill>
              </a:rPr>
              <a:t>= mono 	</a:t>
            </a:r>
            <a:r>
              <a:rPr lang="en-US" dirty="0" smtClean="0">
                <a:solidFill>
                  <a:schemeClr val="accent1"/>
                </a:solidFill>
              </a:rPr>
              <a:t>					q </a:t>
            </a:r>
            <a:r>
              <a:rPr lang="en-US" dirty="0">
                <a:solidFill>
                  <a:schemeClr val="accent1"/>
                </a:solidFill>
              </a:rPr>
              <a:t>= multi, surround, quad</a:t>
            </a:r>
          </a:p>
          <a:p>
            <a:pPr marL="0" lvl="1" indent="0">
              <a:buNone/>
            </a:pPr>
            <a:r>
              <a:rPr lang="en-US" dirty="0" smtClean="0">
                <a:solidFill>
                  <a:schemeClr val="accent1"/>
                </a:solidFill>
              </a:rPr>
              <a:t>				s = stereo</a:t>
            </a:r>
          </a:p>
          <a:p>
            <a:pPr marL="0" lvl="1" indent="0">
              <a:buNone/>
            </a:pPr>
            <a:r>
              <a:rPr lang="en-US" dirty="0">
                <a:solidFill>
                  <a:schemeClr val="accent1"/>
                </a:solidFill>
              </a:rPr>
              <a:t>	</a:t>
            </a:r>
            <a:r>
              <a:rPr lang="en-US" dirty="0" smtClean="0">
                <a:solidFill>
                  <a:schemeClr val="accent1"/>
                </a:solidFill>
              </a:rPr>
              <a:t>			u = unknown</a:t>
            </a:r>
            <a:endParaRPr lang="en-US" dirty="0">
              <a:solidFill>
                <a:schemeClr val="accent1"/>
              </a:solidFill>
            </a:endParaRPr>
          </a:p>
        </p:txBody>
      </p:sp>
      <p:pic>
        <p:nvPicPr>
          <p:cNvPr id="4" name="Picture 2" descr="https://c1.staticflickr.com/9/8193/8446295874_91e78074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3" y="1674836"/>
            <a:ext cx="4126753" cy="4126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1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007</a:t>
            </a:r>
            <a:endParaRPr lang="en-US" dirty="0"/>
          </a:p>
        </p:txBody>
      </p:sp>
      <p:sp>
        <p:nvSpPr>
          <p:cNvPr id="3" name="Content Placeholder 2"/>
          <p:cNvSpPr>
            <a:spLocks noGrp="1"/>
          </p:cNvSpPr>
          <p:nvPr>
            <p:ph idx="1"/>
          </p:nvPr>
        </p:nvSpPr>
        <p:spPr/>
        <p:txBody>
          <a:bodyPr/>
          <a:lstStyle/>
          <a:p>
            <a:r>
              <a:rPr lang="en-US" dirty="0" smtClean="0"/>
              <a:t>007  __	v $b d </a:t>
            </a:r>
            <a:r>
              <a:rPr lang="en-US" dirty="0" smtClean="0">
                <a:solidFill>
                  <a:schemeClr val="accent1"/>
                </a:solidFill>
              </a:rPr>
              <a:t>$d c $e v </a:t>
            </a:r>
            <a:r>
              <a:rPr lang="en-US" dirty="0" smtClean="0"/>
              <a:t>$f a $g </a:t>
            </a:r>
            <a:r>
              <a:rPr lang="en-US" dirty="0" err="1" smtClean="0"/>
              <a:t>i</a:t>
            </a:r>
            <a:r>
              <a:rPr lang="en-US" dirty="0" smtClean="0"/>
              <a:t> $h z </a:t>
            </a:r>
            <a:r>
              <a:rPr lang="en-US" dirty="0" smtClean="0">
                <a:solidFill>
                  <a:schemeClr val="accent1"/>
                </a:solidFill>
              </a:rPr>
              <a:t>$</a:t>
            </a:r>
            <a:r>
              <a:rPr lang="en-US" dirty="0" err="1" smtClean="0">
                <a:solidFill>
                  <a:schemeClr val="accent1"/>
                </a:solidFill>
              </a:rPr>
              <a:t>i</a:t>
            </a:r>
            <a:r>
              <a:rPr lang="en-US" dirty="0" smtClean="0">
                <a:solidFill>
                  <a:schemeClr val="accent1"/>
                </a:solidFill>
              </a:rPr>
              <a:t> k</a:t>
            </a:r>
            <a:endParaRPr lang="en-US" dirty="0">
              <a:solidFill>
                <a:schemeClr val="accent1"/>
              </a:solidFill>
            </a:endParaRPr>
          </a:p>
        </p:txBody>
      </p:sp>
      <p:pic>
        <p:nvPicPr>
          <p:cNvPr id="4" name="Picture 3" descr="C:\Users\smarcher\Desktop\SEMLA RDA workshop\Images\Ramallah Concert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254" y="488833"/>
            <a:ext cx="3626510" cy="510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77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Identifiers of Manifestation</a:t>
            </a:r>
            <a:endParaRPr lang="en-US" dirty="0"/>
          </a:p>
        </p:txBody>
      </p:sp>
      <p:sp>
        <p:nvSpPr>
          <p:cNvPr id="3" name="Content Placeholder 2"/>
          <p:cNvSpPr>
            <a:spLocks noGrp="1"/>
          </p:cNvSpPr>
          <p:nvPr>
            <p:ph sz="half" idx="1"/>
          </p:nvPr>
        </p:nvSpPr>
        <p:spPr/>
        <p:txBody>
          <a:bodyPr>
            <a:noAutofit/>
          </a:bodyPr>
          <a:lstStyle/>
          <a:p>
            <a:r>
              <a:rPr lang="en-US" dirty="0" smtClean="0"/>
              <a:t>020: ISBN</a:t>
            </a:r>
          </a:p>
          <a:p>
            <a:pPr lvl="1"/>
            <a:r>
              <a:rPr lang="en-US" sz="2000" dirty="0" smtClean="0"/>
              <a:t>Transcribe as you would from a book</a:t>
            </a:r>
          </a:p>
          <a:p>
            <a:endParaRPr lang="en-US" dirty="0" smtClean="0"/>
          </a:p>
          <a:p>
            <a:r>
              <a:rPr lang="en-US" dirty="0" smtClean="0"/>
              <a:t>024: Other standard identifier</a:t>
            </a:r>
          </a:p>
          <a:p>
            <a:pPr lvl="1"/>
            <a:r>
              <a:rPr lang="en-US" sz="2000" dirty="0" smtClean="0"/>
              <a:t>ISRC	</a:t>
            </a:r>
          </a:p>
          <a:p>
            <a:pPr lvl="1"/>
            <a:r>
              <a:rPr lang="en-US" sz="2000" dirty="0" smtClean="0"/>
              <a:t>UPC</a:t>
            </a:r>
          </a:p>
          <a:p>
            <a:pPr lvl="1"/>
            <a:r>
              <a:rPr lang="en-US" sz="2000" dirty="0" smtClean="0"/>
              <a:t>EAN</a:t>
            </a:r>
          </a:p>
          <a:p>
            <a:endParaRPr lang="en-US" dirty="0" smtClean="0"/>
          </a:p>
          <a:p>
            <a:r>
              <a:rPr lang="en-US" dirty="0" smtClean="0"/>
              <a:t>028: Publisher number</a:t>
            </a:r>
          </a:p>
        </p:txBody>
      </p:sp>
      <p:sp>
        <p:nvSpPr>
          <p:cNvPr id="6" name="Content Placeholder 5"/>
          <p:cNvSpPr>
            <a:spLocks noGrp="1"/>
          </p:cNvSpPr>
          <p:nvPr>
            <p:ph sz="half" idx="2"/>
          </p:nvPr>
        </p:nvSpPr>
        <p:spPr/>
        <p:txBody>
          <a:bodyPr/>
          <a:lstStyle/>
          <a:p>
            <a:r>
              <a:rPr lang="en-US" dirty="0" smtClean="0"/>
              <a:t>020  __	Number</a:t>
            </a:r>
          </a:p>
          <a:p>
            <a:endParaRPr lang="en-US" dirty="0"/>
          </a:p>
          <a:p>
            <a:endParaRPr lang="en-US" dirty="0" smtClean="0"/>
          </a:p>
          <a:p>
            <a:r>
              <a:rPr lang="en-US" dirty="0" smtClean="0"/>
              <a:t>024  0_	Number</a:t>
            </a:r>
          </a:p>
          <a:p>
            <a:r>
              <a:rPr lang="en-US" dirty="0" smtClean="0"/>
              <a:t>024  1_	Number</a:t>
            </a:r>
          </a:p>
          <a:p>
            <a:r>
              <a:rPr lang="en-US" dirty="0" smtClean="0"/>
              <a:t>024  3_	Number</a:t>
            </a:r>
          </a:p>
          <a:p>
            <a:endParaRPr lang="en-US" dirty="0"/>
          </a:p>
          <a:p>
            <a:r>
              <a:rPr lang="en-US" dirty="0" smtClean="0"/>
              <a:t>028  42	Number $b Publisher</a:t>
            </a:r>
            <a:endParaRPr lang="en-US" dirty="0"/>
          </a:p>
        </p:txBody>
      </p:sp>
      <p:sp>
        <p:nvSpPr>
          <p:cNvPr id="11" name="Oval 10"/>
          <p:cNvSpPr/>
          <p:nvPr/>
        </p:nvSpPr>
        <p:spPr>
          <a:xfrm>
            <a:off x="10088880" y="707181"/>
            <a:ext cx="1066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Core</a:t>
            </a:r>
          </a:p>
        </p:txBody>
      </p:sp>
    </p:spTree>
    <p:extLst>
      <p:ext uri="{BB962C8B-B14F-4D97-AF65-F5344CB8AC3E}">
        <p14:creationId xmlns:p14="http://schemas.microsoft.com/office/powerpoint/2010/main" val="686138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Identifier of Manifestation</a:t>
            </a:r>
            <a:endParaRPr lang="en-US" dirty="0"/>
          </a:p>
        </p:txBody>
      </p:sp>
      <p:sp>
        <p:nvSpPr>
          <p:cNvPr id="3" name="Content Placeholder 2"/>
          <p:cNvSpPr>
            <a:spLocks noGrp="1"/>
          </p:cNvSpPr>
          <p:nvPr>
            <p:ph idx="1"/>
          </p:nvPr>
        </p:nvSpPr>
        <p:spPr/>
        <p:txBody>
          <a:bodyPr>
            <a:normAutofit/>
          </a:bodyPr>
          <a:lstStyle/>
          <a:p>
            <a:pPr marL="201168" lvl="1" indent="0">
              <a:buNone/>
            </a:pPr>
            <a:endParaRPr lang="en-US" dirty="0" smtClean="0"/>
          </a:p>
          <a:p>
            <a:pPr marL="1139825" indent="-1139825">
              <a:buNone/>
              <a:tabLst>
                <a:tab pos="688975" algn="l"/>
              </a:tabLst>
            </a:pPr>
            <a:r>
              <a:rPr lang="en-US" dirty="0" smtClean="0"/>
              <a:t>024	1_	825646279227</a:t>
            </a:r>
          </a:p>
          <a:p>
            <a:pPr marL="1139825" indent="-1139825">
              <a:buNone/>
              <a:tabLst>
                <a:tab pos="688975" algn="l"/>
              </a:tabLst>
            </a:pPr>
            <a:r>
              <a:rPr lang="en-US" dirty="0" smtClean="0"/>
              <a:t>028	42	2564 62792-2 $b Warner Classics</a:t>
            </a:r>
          </a:p>
          <a:p>
            <a:pPr marL="1139825" indent="-1139825">
              <a:buNone/>
              <a:tabLst>
                <a:tab pos="688975" algn="l"/>
              </a:tabLst>
            </a:pPr>
            <a:r>
              <a:rPr lang="en-US" dirty="0" smtClean="0"/>
              <a:t>028	42	LC 04281 $b Warner Classics</a:t>
            </a:r>
          </a:p>
        </p:txBody>
      </p:sp>
      <p:pic>
        <p:nvPicPr>
          <p:cNvPr id="5" name="Picture 3" descr="C:\Users\smarcher\Desktop\SEMLA RDA workshop\Images\Ramallah Concert Di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4152" y="3478977"/>
            <a:ext cx="2578117" cy="2559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marcher\Desktop\SEMLA RDA workshop\Images\Ramallah Concert Back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655" y="1737360"/>
            <a:ext cx="327069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Date/Time &amp; Place of Event</a:t>
            </a:r>
            <a:endParaRPr lang="en-US" dirty="0"/>
          </a:p>
        </p:txBody>
      </p:sp>
      <p:sp>
        <p:nvSpPr>
          <p:cNvPr id="3" name="Content Placeholder 2"/>
          <p:cNvSpPr>
            <a:spLocks noGrp="1"/>
          </p:cNvSpPr>
          <p:nvPr>
            <p:ph idx="1"/>
          </p:nvPr>
        </p:nvSpPr>
        <p:spPr/>
        <p:txBody>
          <a:bodyPr>
            <a:normAutofit/>
          </a:bodyPr>
          <a:lstStyle/>
          <a:p>
            <a:r>
              <a:rPr lang="en-US" dirty="0" smtClean="0"/>
              <a:t>033 + 518</a:t>
            </a:r>
          </a:p>
          <a:p>
            <a:pPr marL="114300" indent="0">
              <a:buNone/>
            </a:pPr>
            <a:endParaRPr lang="en-US" dirty="0"/>
          </a:p>
          <a:p>
            <a:pPr marL="1149350" indent="-1035050">
              <a:buNone/>
              <a:tabLst>
                <a:tab pos="682625" algn="l"/>
                <a:tab pos="1146175" algn="l"/>
              </a:tabLst>
            </a:pPr>
            <a:r>
              <a:rPr lang="en-US" dirty="0" smtClean="0"/>
              <a:t>033	##</a:t>
            </a:r>
            <a:r>
              <a:rPr lang="en-US" dirty="0"/>
              <a:t>	yyyymmddhhmm $b geographic code $c subarea code $p </a:t>
            </a:r>
            <a:r>
              <a:rPr lang="en-US" dirty="0" smtClean="0"/>
              <a:t>place</a:t>
            </a:r>
          </a:p>
          <a:p>
            <a:pPr marL="1149350" indent="-1035050">
              <a:buNone/>
              <a:tabLst>
                <a:tab pos="682625" algn="l"/>
                <a:tab pos="1146175" algn="l"/>
              </a:tabLst>
            </a:pPr>
            <a:endParaRPr lang="en-US" dirty="0"/>
          </a:p>
          <a:p>
            <a:pPr marL="1149350" indent="-1035050">
              <a:buNone/>
              <a:tabLst>
                <a:tab pos="682625" algn="l"/>
                <a:tab pos="1146175" algn="l"/>
              </a:tabLst>
            </a:pPr>
            <a:r>
              <a:rPr lang="en-US" sz="1600" dirty="0"/>
              <a:t>                                   </a:t>
            </a:r>
          </a:p>
          <a:p>
            <a:pPr marL="1149350" indent="-1035050">
              <a:buNone/>
              <a:tabLst>
                <a:tab pos="682625" algn="l"/>
                <a:tab pos="1146175" algn="l"/>
              </a:tabLst>
            </a:pPr>
            <a:endParaRPr lang="en-US" dirty="0"/>
          </a:p>
          <a:p>
            <a:pPr marL="1149350" indent="-1035050">
              <a:buNone/>
              <a:tabLst>
                <a:tab pos="682625" algn="l"/>
                <a:tab pos="1146175" algn="l"/>
              </a:tabLst>
            </a:pPr>
            <a:r>
              <a:rPr lang="en-US" dirty="0" smtClean="0"/>
              <a:t>033	00</a:t>
            </a:r>
            <a:r>
              <a:rPr lang="en-US" dirty="0"/>
              <a:t>	</a:t>
            </a:r>
            <a:r>
              <a:rPr lang="en-US" dirty="0" smtClean="0"/>
              <a:t>201310012000 </a:t>
            </a:r>
            <a:r>
              <a:rPr lang="en-US" dirty="0"/>
              <a:t>$b 3804 $c </a:t>
            </a:r>
            <a:r>
              <a:rPr lang="en-US" dirty="0" smtClean="0"/>
              <a:t>N4 $p Carnegie Hall</a:t>
            </a:r>
          </a:p>
          <a:p>
            <a:pPr marL="1149350" indent="-1035050">
              <a:buNone/>
              <a:tabLst>
                <a:tab pos="682625" algn="l"/>
                <a:tab pos="1146175" algn="l"/>
              </a:tabLst>
            </a:pPr>
            <a:endParaRPr lang="en-US" dirty="0" smtClean="0"/>
          </a:p>
          <a:p>
            <a:pPr marL="114300" indent="0">
              <a:buNone/>
            </a:pPr>
            <a:endParaRPr lang="en-US" dirty="0" smtClean="0"/>
          </a:p>
        </p:txBody>
      </p:sp>
      <p:cxnSp>
        <p:nvCxnSpPr>
          <p:cNvPr id="5" name="Straight Arrow Connector 4"/>
          <p:cNvCxnSpPr>
            <a:stCxn id="17" idx="0"/>
          </p:cNvCxnSpPr>
          <p:nvPr/>
        </p:nvCxnSpPr>
        <p:spPr>
          <a:xfrm flipV="1">
            <a:off x="1641009" y="4777861"/>
            <a:ext cx="15386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58541" y="4129302"/>
            <a:ext cx="0" cy="457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015185" y="4818892"/>
            <a:ext cx="361930" cy="874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85060" y="4021723"/>
            <a:ext cx="341057" cy="463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69569" y="4818892"/>
            <a:ext cx="0" cy="457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64256" y="3852446"/>
            <a:ext cx="846322" cy="338554"/>
          </a:xfrm>
          <a:prstGeom prst="rect">
            <a:avLst/>
          </a:prstGeom>
          <a:noFill/>
        </p:spPr>
        <p:txBody>
          <a:bodyPr wrap="none" rtlCol="0">
            <a:spAutoFit/>
          </a:bodyPr>
          <a:lstStyle/>
          <a:p>
            <a:r>
              <a:rPr lang="en-US" sz="1600" dirty="0"/>
              <a:t>Capture</a:t>
            </a:r>
          </a:p>
        </p:txBody>
      </p:sp>
      <p:sp>
        <p:nvSpPr>
          <p:cNvPr id="16" name="TextBox 15"/>
          <p:cNvSpPr txBox="1"/>
          <p:nvPr/>
        </p:nvSpPr>
        <p:spPr>
          <a:xfrm>
            <a:off x="4104060" y="3769811"/>
            <a:ext cx="1444113" cy="338554"/>
          </a:xfrm>
          <a:prstGeom prst="rect">
            <a:avLst/>
          </a:prstGeom>
          <a:noFill/>
        </p:spPr>
        <p:txBody>
          <a:bodyPr wrap="none" rtlCol="0">
            <a:spAutoFit/>
          </a:bodyPr>
          <a:lstStyle/>
          <a:p>
            <a:r>
              <a:rPr lang="en-US" sz="1600" dirty="0"/>
              <a:t>New York State</a:t>
            </a:r>
          </a:p>
        </p:txBody>
      </p:sp>
      <p:sp>
        <p:nvSpPr>
          <p:cNvPr id="17" name="TextBox 16"/>
          <p:cNvSpPr txBox="1"/>
          <p:nvPr/>
        </p:nvSpPr>
        <p:spPr>
          <a:xfrm>
            <a:off x="1092268" y="5235061"/>
            <a:ext cx="1097480" cy="338554"/>
          </a:xfrm>
          <a:prstGeom prst="rect">
            <a:avLst/>
          </a:prstGeom>
          <a:noFill/>
        </p:spPr>
        <p:txBody>
          <a:bodyPr wrap="none" rtlCol="0">
            <a:spAutoFit/>
          </a:bodyPr>
          <a:lstStyle/>
          <a:p>
            <a:r>
              <a:rPr lang="en-US" sz="1600" dirty="0"/>
              <a:t>Single date</a:t>
            </a:r>
          </a:p>
        </p:txBody>
      </p:sp>
      <p:sp>
        <p:nvSpPr>
          <p:cNvPr id="18" name="TextBox 17"/>
          <p:cNvSpPr txBox="1"/>
          <p:nvPr/>
        </p:nvSpPr>
        <p:spPr>
          <a:xfrm>
            <a:off x="4501918" y="5171321"/>
            <a:ext cx="1335302" cy="338554"/>
          </a:xfrm>
          <a:prstGeom prst="rect">
            <a:avLst/>
          </a:prstGeom>
          <a:noFill/>
        </p:spPr>
        <p:txBody>
          <a:bodyPr wrap="none" rtlCol="0">
            <a:spAutoFit/>
          </a:bodyPr>
          <a:lstStyle/>
          <a:p>
            <a:pPr>
              <a:buNone/>
            </a:pPr>
            <a:r>
              <a:rPr lang="en-US" sz="1600" dirty="0"/>
              <a:t>New York City</a:t>
            </a:r>
          </a:p>
        </p:txBody>
      </p:sp>
      <p:sp>
        <p:nvSpPr>
          <p:cNvPr id="19" name="TextBox 18"/>
          <p:cNvSpPr txBox="1"/>
          <p:nvPr/>
        </p:nvSpPr>
        <p:spPr>
          <a:xfrm>
            <a:off x="2446506" y="5618249"/>
            <a:ext cx="2322687" cy="338554"/>
          </a:xfrm>
          <a:prstGeom prst="rect">
            <a:avLst/>
          </a:prstGeom>
          <a:noFill/>
        </p:spPr>
        <p:txBody>
          <a:bodyPr wrap="none" rtlCol="0">
            <a:spAutoFit/>
          </a:bodyPr>
          <a:lstStyle/>
          <a:p>
            <a:pPr marL="3175" indent="-3175"/>
            <a:r>
              <a:rPr lang="en-US" sz="1600" dirty="0"/>
              <a:t>8:00 PM, October 1, 2013</a:t>
            </a:r>
          </a:p>
        </p:txBody>
      </p:sp>
    </p:spTree>
    <p:extLst>
      <p:ext uri="{BB962C8B-B14F-4D97-AF65-F5344CB8AC3E}">
        <p14:creationId xmlns:p14="http://schemas.microsoft.com/office/powerpoint/2010/main" val="252071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Date/Time &amp; Place of Event</a:t>
            </a:r>
            <a:endParaRPr lang="en-US" dirty="0"/>
          </a:p>
        </p:txBody>
      </p:sp>
      <p:sp>
        <p:nvSpPr>
          <p:cNvPr id="3" name="Content Placeholder 2"/>
          <p:cNvSpPr>
            <a:spLocks noGrp="1"/>
          </p:cNvSpPr>
          <p:nvPr>
            <p:ph idx="1"/>
          </p:nvPr>
        </p:nvSpPr>
        <p:spPr/>
        <p:txBody>
          <a:bodyPr>
            <a:normAutofit/>
          </a:bodyPr>
          <a:lstStyle/>
          <a:p>
            <a:r>
              <a:rPr lang="en-US" dirty="0" smtClean="0"/>
              <a:t>033 + 518</a:t>
            </a:r>
          </a:p>
          <a:p>
            <a:r>
              <a:rPr lang="en-US" dirty="0" smtClean="0"/>
              <a:t>518</a:t>
            </a:r>
          </a:p>
          <a:p>
            <a:pPr lvl="1"/>
            <a:r>
              <a:rPr lang="en-US" sz="1600" dirty="0"/>
              <a:t>$a: All information can go here, or…</a:t>
            </a:r>
          </a:p>
          <a:p>
            <a:pPr lvl="1"/>
            <a:r>
              <a:rPr lang="en-US" dirty="0" smtClean="0"/>
              <a:t>$d: Date of event: yr. mo. day</a:t>
            </a:r>
          </a:p>
          <a:p>
            <a:pPr lvl="1"/>
            <a:r>
              <a:rPr lang="en-US" dirty="0" smtClean="0"/>
              <a:t>$o: Other event information</a:t>
            </a:r>
          </a:p>
          <a:p>
            <a:pPr lvl="1"/>
            <a:r>
              <a:rPr lang="en-US" dirty="0" smtClean="0"/>
              <a:t>$p: Place of event</a:t>
            </a:r>
            <a:endParaRPr lang="en-US" dirty="0"/>
          </a:p>
          <a:p>
            <a:pPr lvl="1"/>
            <a:endParaRPr lang="en-US" dirty="0" smtClean="0"/>
          </a:p>
          <a:p>
            <a:pPr marL="1146175" lvl="1" indent="-1089025">
              <a:buNone/>
              <a:tabLst>
                <a:tab pos="682625" algn="l"/>
                <a:tab pos="1146175" algn="l"/>
              </a:tabLst>
            </a:pPr>
            <a:endParaRPr lang="en-US" dirty="0" smtClean="0"/>
          </a:p>
          <a:p>
            <a:pPr marL="1146175" lvl="1" indent="-1089025">
              <a:buNone/>
              <a:tabLst>
                <a:tab pos="682625" algn="l"/>
                <a:tab pos="1146175" algn="l"/>
              </a:tabLst>
            </a:pPr>
            <a:r>
              <a:rPr lang="en-US" dirty="0" smtClean="0"/>
              <a:t>033	00	$3 DVD 2 (concert) $a 20050821 </a:t>
            </a:r>
            <a:r>
              <a:rPr lang="en-US" dirty="0"/>
              <a:t>$b 7507 $c R28 $p Cultural </a:t>
            </a:r>
            <a:r>
              <a:rPr lang="en-US" dirty="0" smtClean="0"/>
              <a:t>Palace</a:t>
            </a:r>
          </a:p>
          <a:p>
            <a:pPr marL="1146175" lvl="1" indent="-1089025">
              <a:buNone/>
              <a:tabLst>
                <a:tab pos="682625" algn="l"/>
                <a:tab pos="1146175" algn="l"/>
              </a:tabLst>
            </a:pPr>
            <a:r>
              <a:rPr lang="en-US" dirty="0" smtClean="0"/>
              <a:t>518	__</a:t>
            </a:r>
            <a:r>
              <a:rPr lang="en-US" dirty="0"/>
              <a:t>	</a:t>
            </a:r>
            <a:r>
              <a:rPr lang="en-US" dirty="0" smtClean="0"/>
              <a:t>$</a:t>
            </a:r>
            <a:r>
              <a:rPr lang="en-US" dirty="0"/>
              <a:t>3 DVD 2 (concert) : $o </a:t>
            </a:r>
            <a:r>
              <a:rPr lang="en-US" dirty="0" smtClean="0"/>
              <a:t>Recorded live $d 2005 August 21 $p Cultural Palace in Ramallah. </a:t>
            </a:r>
          </a:p>
        </p:txBody>
      </p:sp>
      <p:pic>
        <p:nvPicPr>
          <p:cNvPr id="5" name="Picture 2" descr="C:\Users\smarcher\Desktop\SEMLA RDA workshop\Images\Ramallah Concert Back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4" r="28791" b="75246"/>
          <a:stretch/>
        </p:blipFill>
        <p:spPr bwMode="auto">
          <a:xfrm>
            <a:off x="6507021" y="1905000"/>
            <a:ext cx="408272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629400" y="3505200"/>
            <a:ext cx="3810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1191978" y="4277695"/>
            <a:ext cx="10021456" cy="9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31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&amp; Accessibility</a:t>
            </a:r>
            <a:endParaRPr lang="en-US" dirty="0"/>
          </a:p>
        </p:txBody>
      </p:sp>
      <p:sp>
        <p:nvSpPr>
          <p:cNvPr id="3" name="Content Placeholder 2"/>
          <p:cNvSpPr>
            <a:spLocks noGrp="1"/>
          </p:cNvSpPr>
          <p:nvPr>
            <p:ph idx="1"/>
          </p:nvPr>
        </p:nvSpPr>
        <p:spPr/>
        <p:txBody>
          <a:bodyPr>
            <a:normAutofit/>
          </a:bodyPr>
          <a:lstStyle/>
          <a:p>
            <a:r>
              <a:rPr lang="en-US" dirty="0"/>
              <a:t>Fixed fields + 041 + 546</a:t>
            </a:r>
          </a:p>
          <a:p>
            <a:r>
              <a:rPr lang="en-US" dirty="0" smtClean="0"/>
              <a:t>Do not code for languages of special features, credits, packaging</a:t>
            </a:r>
          </a:p>
          <a:p>
            <a:r>
              <a:rPr lang="en-US" dirty="0" smtClean="0"/>
              <a:t>Languages of accompanying materials may be noted and coded depending on their importance in the cataloger’s judgment.</a:t>
            </a:r>
          </a:p>
          <a:p>
            <a:r>
              <a:rPr lang="en-US" dirty="0" smtClean="0"/>
              <a:t>Can include information about spoken and/or sung language(s), dubbing, captions, subtitles</a:t>
            </a:r>
          </a:p>
          <a:p>
            <a:r>
              <a:rPr lang="en-US" dirty="0"/>
              <a:t>Include information about subtitles, subtitles for the deaf and hard-of-hearing (SDH), audio enhancement for the visually impaired </a:t>
            </a:r>
          </a:p>
          <a:p>
            <a:endParaRPr lang="en-US" dirty="0" smtClean="0"/>
          </a:p>
          <a:p>
            <a:endParaRPr lang="en-US" dirty="0"/>
          </a:p>
        </p:txBody>
      </p:sp>
      <p:grpSp>
        <p:nvGrpSpPr>
          <p:cNvPr id="9" name="Group 8"/>
          <p:cNvGrpSpPr/>
          <p:nvPr/>
        </p:nvGrpSpPr>
        <p:grpSpPr>
          <a:xfrm>
            <a:off x="2315179" y="5214937"/>
            <a:ext cx="7504597" cy="1085850"/>
            <a:chOff x="428625" y="5214937"/>
            <a:chExt cx="7504597" cy="108585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5334000"/>
              <a:ext cx="11334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113" y="5300662"/>
              <a:ext cx="809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6124" y="530066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3122" y="5214937"/>
              <a:ext cx="8001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0631" y="5264166"/>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2120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idx="1"/>
          </p:nvPr>
        </p:nvSpPr>
        <p:spPr>
          <a:xfrm>
            <a:off x="1097280" y="1845733"/>
            <a:ext cx="10058400" cy="4287211"/>
          </a:xfrm>
        </p:spPr>
        <p:txBody>
          <a:bodyPr>
            <a:normAutofit fontScale="85000" lnSpcReduction="20000"/>
          </a:bodyPr>
          <a:lstStyle/>
          <a:p>
            <a:pPr marL="1146175" indent="-1031875">
              <a:buNone/>
              <a:tabLst>
                <a:tab pos="682625" algn="l"/>
                <a:tab pos="1146175" algn="l"/>
              </a:tabLst>
            </a:pPr>
            <a:r>
              <a:rPr lang="en-US" dirty="0"/>
              <a:t>505	</a:t>
            </a:r>
            <a:r>
              <a:rPr lang="en-US" dirty="0" smtClean="0"/>
              <a:t>0_</a:t>
            </a:r>
            <a:r>
              <a:rPr lang="en-US" dirty="0"/>
              <a:t>	</a:t>
            </a:r>
            <a:r>
              <a:rPr lang="en-US" dirty="0" smtClean="0"/>
              <a:t>Let’s </a:t>
            </a:r>
            <a:r>
              <a:rPr lang="en-US" dirty="0"/>
              <a:t>face the music and dance / </a:t>
            </a:r>
            <a:r>
              <a:rPr lang="en-US" dirty="0" smtClean="0"/>
              <a:t>Irving </a:t>
            </a:r>
            <a:r>
              <a:rPr lang="en-US" dirty="0"/>
              <a:t>Berlin -- </a:t>
            </a:r>
            <a:r>
              <a:rPr lang="en-US" dirty="0" smtClean="0"/>
              <a:t>Devil </a:t>
            </a:r>
            <a:r>
              <a:rPr lang="en-US" dirty="0"/>
              <a:t>may care / </a:t>
            </a:r>
            <a:r>
              <a:rPr lang="en-US" dirty="0" smtClean="0"/>
              <a:t>Bob </a:t>
            </a:r>
            <a:r>
              <a:rPr lang="en-US" dirty="0" err="1"/>
              <a:t>Dorough</a:t>
            </a:r>
            <a:r>
              <a:rPr lang="en-US" dirty="0"/>
              <a:t> -- </a:t>
            </a:r>
            <a:r>
              <a:rPr lang="en-US" dirty="0" smtClean="0"/>
              <a:t>Let’s </a:t>
            </a:r>
            <a:r>
              <a:rPr lang="en-US" dirty="0"/>
              <a:t>fall in love / </a:t>
            </a:r>
            <a:r>
              <a:rPr lang="en-US" dirty="0" smtClean="0"/>
              <a:t>Ted </a:t>
            </a:r>
            <a:r>
              <a:rPr lang="en-US" dirty="0"/>
              <a:t>Koehler</a:t>
            </a:r>
            <a:r>
              <a:rPr lang="en-US" dirty="0" smtClean="0"/>
              <a:t>, </a:t>
            </a:r>
            <a:r>
              <a:rPr lang="en-US" dirty="0"/>
              <a:t>Harold </a:t>
            </a:r>
            <a:r>
              <a:rPr lang="en-US" dirty="0" err="1"/>
              <a:t>Arien</a:t>
            </a:r>
            <a:r>
              <a:rPr lang="en-US" dirty="0"/>
              <a:t> -- </a:t>
            </a:r>
            <a:r>
              <a:rPr lang="en-US" dirty="0" smtClean="0"/>
              <a:t>When </a:t>
            </a:r>
            <a:r>
              <a:rPr lang="en-US" dirty="0"/>
              <a:t>I look in your eyes / </a:t>
            </a:r>
            <a:r>
              <a:rPr lang="en-US" dirty="0" smtClean="0"/>
              <a:t>Leslie </a:t>
            </a:r>
            <a:r>
              <a:rPr lang="en-US" dirty="0" err="1"/>
              <a:t>Bricusse</a:t>
            </a:r>
            <a:r>
              <a:rPr lang="en-US" dirty="0"/>
              <a:t> -- </a:t>
            </a:r>
            <a:r>
              <a:rPr lang="en-US" dirty="0" smtClean="0"/>
              <a:t>Popsicle </a:t>
            </a:r>
            <a:r>
              <a:rPr lang="en-US" dirty="0"/>
              <a:t>toes / </a:t>
            </a:r>
            <a:r>
              <a:rPr lang="en-US" dirty="0" smtClean="0"/>
              <a:t>Michael </a:t>
            </a:r>
            <a:r>
              <a:rPr lang="en-US" dirty="0"/>
              <a:t>Franks -- </a:t>
            </a:r>
            <a:r>
              <a:rPr lang="en-US" dirty="0" smtClean="0"/>
              <a:t>I’ve </a:t>
            </a:r>
            <a:r>
              <a:rPr lang="en-US" dirty="0"/>
              <a:t>got you under my skin / </a:t>
            </a:r>
            <a:r>
              <a:rPr lang="en-US" dirty="0" smtClean="0"/>
              <a:t>Cole </a:t>
            </a:r>
            <a:r>
              <a:rPr lang="en-US" dirty="0"/>
              <a:t>Porter -- </a:t>
            </a:r>
            <a:r>
              <a:rPr lang="en-US" dirty="0" smtClean="0"/>
              <a:t>I </a:t>
            </a:r>
            <a:r>
              <a:rPr lang="en-US" dirty="0"/>
              <a:t>can’t give you anything but love / </a:t>
            </a:r>
            <a:r>
              <a:rPr lang="en-US" dirty="0" smtClean="0"/>
              <a:t>Jimmy </a:t>
            </a:r>
            <a:r>
              <a:rPr lang="en-US" dirty="0"/>
              <a:t>McHugh, </a:t>
            </a:r>
            <a:r>
              <a:rPr lang="en-US" dirty="0" smtClean="0"/>
              <a:t>Dorothy </a:t>
            </a:r>
            <a:r>
              <a:rPr lang="en-US" dirty="0"/>
              <a:t>Fields -- </a:t>
            </a:r>
            <a:r>
              <a:rPr lang="en-US" dirty="0" smtClean="0"/>
              <a:t>I’ll </a:t>
            </a:r>
            <a:r>
              <a:rPr lang="en-US" dirty="0"/>
              <a:t>string along with you / </a:t>
            </a:r>
            <a:r>
              <a:rPr lang="en-US" dirty="0" smtClean="0"/>
              <a:t>Harry </a:t>
            </a:r>
            <a:r>
              <a:rPr lang="en-US" dirty="0"/>
              <a:t>Warren, </a:t>
            </a:r>
            <a:r>
              <a:rPr lang="en-US" dirty="0" smtClean="0"/>
              <a:t>Al </a:t>
            </a:r>
            <a:r>
              <a:rPr lang="en-US" dirty="0" err="1"/>
              <a:t>Dubin</a:t>
            </a:r>
            <a:r>
              <a:rPr lang="en-US" dirty="0"/>
              <a:t> -- </a:t>
            </a:r>
            <a:r>
              <a:rPr lang="en-US" dirty="0" smtClean="0"/>
              <a:t>East </a:t>
            </a:r>
            <a:r>
              <a:rPr lang="en-US" dirty="0"/>
              <a:t>of the sun (and west of the moon) / </a:t>
            </a:r>
            <a:r>
              <a:rPr lang="en-US" dirty="0" smtClean="0"/>
              <a:t>Brooks </a:t>
            </a:r>
            <a:r>
              <a:rPr lang="en-US" dirty="0"/>
              <a:t>Bowman -- </a:t>
            </a:r>
            <a:r>
              <a:rPr lang="en-US" dirty="0" smtClean="0"/>
              <a:t>Pick </a:t>
            </a:r>
            <a:r>
              <a:rPr lang="en-US" dirty="0"/>
              <a:t>yourself up / </a:t>
            </a:r>
            <a:r>
              <a:rPr lang="en-US" dirty="0" smtClean="0"/>
              <a:t>Jerome </a:t>
            </a:r>
            <a:r>
              <a:rPr lang="en-US" dirty="0"/>
              <a:t>Kern, </a:t>
            </a:r>
            <a:r>
              <a:rPr lang="en-US" dirty="0" smtClean="0"/>
              <a:t>Dorothy </a:t>
            </a:r>
            <a:r>
              <a:rPr lang="en-US" dirty="0"/>
              <a:t>Fields -- </a:t>
            </a:r>
            <a:r>
              <a:rPr lang="en-US" dirty="0" smtClean="0"/>
              <a:t>The </a:t>
            </a:r>
            <a:r>
              <a:rPr lang="en-US" dirty="0"/>
              <a:t>best thing for you / </a:t>
            </a:r>
            <a:r>
              <a:rPr lang="en-US" dirty="0" smtClean="0"/>
              <a:t>Irving </a:t>
            </a:r>
            <a:r>
              <a:rPr lang="en-US" dirty="0"/>
              <a:t>Berlin -- </a:t>
            </a:r>
            <a:r>
              <a:rPr lang="en-US" dirty="0" smtClean="0"/>
              <a:t>Do </a:t>
            </a:r>
            <a:r>
              <a:rPr lang="en-US" dirty="0"/>
              <a:t>it again / </a:t>
            </a:r>
            <a:r>
              <a:rPr lang="en-US" dirty="0" smtClean="0"/>
              <a:t>George </a:t>
            </a:r>
            <a:r>
              <a:rPr lang="en-US" dirty="0"/>
              <a:t>Gershwin, </a:t>
            </a:r>
            <a:r>
              <a:rPr lang="en-US" dirty="0" smtClean="0"/>
              <a:t>B.G</a:t>
            </a:r>
            <a:r>
              <a:rPr lang="en-US" dirty="0"/>
              <a:t>. </a:t>
            </a:r>
            <a:r>
              <a:rPr lang="en-US" dirty="0" err="1"/>
              <a:t>DeSylva</a:t>
            </a:r>
            <a:r>
              <a:rPr lang="en-US" dirty="0"/>
              <a:t> </a:t>
            </a:r>
            <a:r>
              <a:rPr lang="en-US" dirty="0" smtClean="0"/>
              <a:t>-- Bonus track: Why </a:t>
            </a:r>
            <a:r>
              <a:rPr lang="en-US" dirty="0"/>
              <a:t>should I care.</a:t>
            </a:r>
          </a:p>
          <a:p>
            <a:pPr marL="1146175" indent="-1031875">
              <a:buNone/>
              <a:tabLst>
                <a:tab pos="682625" algn="l"/>
                <a:tab pos="1146175" algn="l"/>
              </a:tabLst>
            </a:pPr>
            <a:r>
              <a:rPr lang="en-US" dirty="0" smtClean="0"/>
              <a:t>700	1_	Krall, Diana, $e performer, $e arranger of music.</a:t>
            </a:r>
          </a:p>
          <a:p>
            <a:pPr marL="1146175" indent="-1031875">
              <a:buNone/>
              <a:tabLst>
                <a:tab pos="682625" algn="l"/>
                <a:tab pos="1146175" algn="l"/>
              </a:tabLst>
            </a:pPr>
            <a:r>
              <a:rPr lang="en-US" dirty="0" smtClean="0"/>
              <a:t>700	1_	</a:t>
            </a:r>
            <a:r>
              <a:rPr lang="en-US" dirty="0" err="1" smtClean="0"/>
              <a:t>LiPuma</a:t>
            </a:r>
            <a:r>
              <a:rPr lang="en-US" dirty="0" smtClean="0"/>
              <a:t>, Tommy, $e producer.</a:t>
            </a:r>
          </a:p>
          <a:p>
            <a:pPr marL="1146175" indent="-1031875">
              <a:buNone/>
              <a:tabLst>
                <a:tab pos="682625" algn="l"/>
                <a:tab pos="1146175" algn="l"/>
              </a:tabLst>
            </a:pPr>
            <a:r>
              <a:rPr lang="en-US" dirty="0" smtClean="0"/>
              <a:t>700	1_	Mandel, Johnny, $e arranger of music.</a:t>
            </a:r>
          </a:p>
          <a:p>
            <a:pPr marL="1146175" indent="-1031875">
              <a:buNone/>
              <a:tabLst>
                <a:tab pos="682625" algn="l"/>
                <a:tab pos="1146175" algn="l"/>
              </a:tabLst>
            </a:pPr>
            <a:r>
              <a:rPr lang="en-US" dirty="0" smtClean="0"/>
              <a:t>700	1_	Malone, Russell, $e performer.</a:t>
            </a:r>
          </a:p>
          <a:p>
            <a:pPr marL="1146175" indent="-1031875">
              <a:buNone/>
              <a:tabLst>
                <a:tab pos="682625" algn="l"/>
                <a:tab pos="1146175" algn="l"/>
              </a:tabLst>
            </a:pPr>
            <a:r>
              <a:rPr lang="en-US" dirty="0" smtClean="0"/>
              <a:t>etc.</a:t>
            </a:r>
          </a:p>
          <a:p>
            <a:pPr marL="1146175" indent="-1031875">
              <a:buNone/>
              <a:tabLst>
                <a:tab pos="682625" algn="l"/>
                <a:tab pos="1146175" algn="l"/>
              </a:tabLst>
            </a:pPr>
            <a:r>
              <a:rPr lang="en-US" dirty="0" smtClean="0"/>
              <a:t>700 	12	$</a:t>
            </a:r>
            <a:r>
              <a:rPr lang="en-US" dirty="0" err="1" smtClean="0"/>
              <a:t>i</a:t>
            </a:r>
            <a:r>
              <a:rPr lang="en-US" dirty="0" smtClean="0"/>
              <a:t> Container of (work): $a Berlin, Irving, $d 1888-1989. $t Follow the fleet. $p Let’s face the music and dance.</a:t>
            </a:r>
          </a:p>
          <a:p>
            <a:pPr marL="1146175" indent="-1031875">
              <a:buNone/>
              <a:tabLst>
                <a:tab pos="682625" algn="l"/>
                <a:tab pos="1146175" algn="l"/>
              </a:tabLst>
            </a:pPr>
            <a:r>
              <a:rPr lang="en-US" dirty="0" smtClean="0"/>
              <a:t>700	12	$</a:t>
            </a:r>
            <a:r>
              <a:rPr lang="en-US" dirty="0" err="1" smtClean="0"/>
              <a:t>i</a:t>
            </a:r>
            <a:r>
              <a:rPr lang="en-US" dirty="0" smtClean="0"/>
              <a:t> Container of (work): $a </a:t>
            </a:r>
            <a:r>
              <a:rPr lang="en-US" dirty="0" err="1" smtClean="0"/>
              <a:t>Dorough</a:t>
            </a:r>
            <a:r>
              <a:rPr lang="en-US" dirty="0" smtClean="0"/>
              <a:t>, Bob. $t Devil may care.</a:t>
            </a:r>
          </a:p>
          <a:p>
            <a:pPr marL="1146175" indent="-1031875">
              <a:buNone/>
              <a:tabLst>
                <a:tab pos="682625" algn="l"/>
                <a:tab pos="1146175" algn="l"/>
              </a:tabLst>
            </a:pPr>
            <a:r>
              <a:rPr lang="en-US" dirty="0"/>
              <a:t>e</a:t>
            </a:r>
            <a:r>
              <a:rPr lang="en-US" dirty="0" smtClean="0"/>
              <a:t>tc.</a:t>
            </a:r>
            <a:endParaRPr lang="en-US" dirty="0"/>
          </a:p>
        </p:txBody>
      </p:sp>
    </p:spTree>
    <p:extLst>
      <p:ext uri="{BB962C8B-B14F-4D97-AF65-F5344CB8AC3E}">
        <p14:creationId xmlns:p14="http://schemas.microsoft.com/office/powerpoint/2010/main" val="11140806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normAutofit/>
          </a:bodyPr>
          <a:lstStyle/>
          <a:p>
            <a:pPr marL="1146175" indent="-1031875">
              <a:buNone/>
              <a:tabLst>
                <a:tab pos="682625" algn="l"/>
                <a:tab pos="1146175" algn="l"/>
              </a:tabLst>
            </a:pPr>
            <a:r>
              <a:rPr lang="en-US" dirty="0" smtClean="0"/>
              <a:t>041	1_	</a:t>
            </a:r>
            <a:r>
              <a:rPr lang="en-US" dirty="0" err="1"/>
              <a:t>eng</a:t>
            </a:r>
            <a:r>
              <a:rPr lang="en-US" dirty="0"/>
              <a:t> $j </a:t>
            </a:r>
            <a:r>
              <a:rPr lang="en-US" dirty="0" err="1"/>
              <a:t>eng</a:t>
            </a:r>
            <a:r>
              <a:rPr lang="en-US" dirty="0"/>
              <a:t> $j </a:t>
            </a:r>
            <a:r>
              <a:rPr lang="en-US" dirty="0" err="1"/>
              <a:t>fre</a:t>
            </a:r>
            <a:r>
              <a:rPr lang="en-US" dirty="0"/>
              <a:t> $j </a:t>
            </a:r>
            <a:r>
              <a:rPr lang="en-US" dirty="0" err="1"/>
              <a:t>ger</a:t>
            </a:r>
            <a:r>
              <a:rPr lang="en-US" dirty="0"/>
              <a:t> $j spa $j </a:t>
            </a:r>
            <a:r>
              <a:rPr lang="en-US" dirty="0" err="1"/>
              <a:t>ara</a:t>
            </a:r>
            <a:r>
              <a:rPr lang="en-US" dirty="0"/>
              <a:t> $g </a:t>
            </a:r>
            <a:r>
              <a:rPr lang="en-US" dirty="0" err="1"/>
              <a:t>eng</a:t>
            </a:r>
            <a:r>
              <a:rPr lang="en-US" dirty="0"/>
              <a:t> $g </a:t>
            </a:r>
            <a:r>
              <a:rPr lang="en-US" dirty="0" err="1"/>
              <a:t>fre</a:t>
            </a:r>
            <a:r>
              <a:rPr lang="en-US" dirty="0"/>
              <a:t> $g </a:t>
            </a:r>
            <a:r>
              <a:rPr lang="en-US" dirty="0" err="1"/>
              <a:t>ger</a:t>
            </a:r>
            <a:r>
              <a:rPr lang="en-US" dirty="0"/>
              <a:t> $g spa </a:t>
            </a:r>
            <a:endParaRPr lang="en-US" dirty="0" smtClean="0"/>
          </a:p>
          <a:p>
            <a:pPr marL="1146175" indent="-1031875">
              <a:buNone/>
              <a:tabLst>
                <a:tab pos="682625" algn="l"/>
                <a:tab pos="1146175" algn="l"/>
              </a:tabLst>
            </a:pPr>
            <a:r>
              <a:rPr lang="en-US" dirty="0" smtClean="0"/>
              <a:t>546	__	Subtitles in English, French, German, Spanish, and Arabic.</a:t>
            </a:r>
          </a:p>
          <a:p>
            <a:pPr marL="1146175" indent="-1031875">
              <a:buNone/>
              <a:tabLst>
                <a:tab pos="682625" algn="l"/>
                <a:tab pos="1146175" algn="l"/>
              </a:tabLst>
            </a:pPr>
            <a:r>
              <a:rPr lang="en-US" dirty="0" smtClean="0"/>
              <a:t>546	__	B</a:t>
            </a:r>
            <a:r>
              <a:rPr lang="en-US" dirty="0"/>
              <a:t>ooklet includes performance notes and introductory material in English, French, German, and Spanish.</a:t>
            </a:r>
          </a:p>
        </p:txBody>
      </p:sp>
      <p:pic>
        <p:nvPicPr>
          <p:cNvPr id="6" name="Picture 2" descr="C:\Users\smarcher\Desktop\SEMLA RDA workshop\Images\Ramallah Concert Back Co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29" t="76606" r="21964" b="5137"/>
          <a:stretch/>
        </p:blipFill>
        <p:spPr bwMode="auto">
          <a:xfrm>
            <a:off x="2882867" y="3566964"/>
            <a:ext cx="6487225" cy="2382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marcher\Desktop\SEMLA RDA workshop\Images\Ramallah Concert Back Cov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79" t="52549" r="34395" b="45474"/>
          <a:stretch/>
        </p:blipFill>
        <p:spPr bwMode="auto">
          <a:xfrm>
            <a:off x="3171868" y="5956643"/>
            <a:ext cx="5909221" cy="28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609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pic>
        <p:nvPicPr>
          <p:cNvPr id="1026" name="Picture 2" descr="http://pvsd.schoolfusion.us/modules/groups/homepagefiles/cms/133843/Image/puzzle-pie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592" y="152400"/>
            <a:ext cx="35337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85364" y="6495474"/>
            <a:ext cx="2590800" cy="276999"/>
          </a:xfrm>
          <a:prstGeom prst="rect">
            <a:avLst/>
          </a:prstGeom>
          <a:noFill/>
        </p:spPr>
        <p:txBody>
          <a:bodyPr wrap="square" rtlCol="0">
            <a:spAutoFit/>
          </a:bodyPr>
          <a:lstStyle/>
          <a:p>
            <a:r>
              <a:rPr lang="en-US" sz="1200" dirty="0"/>
              <a:t>Image from </a:t>
            </a:r>
            <a:r>
              <a:rPr lang="en-US" sz="1200" dirty="0">
                <a:hlinkClick r:id="rId4"/>
              </a:rPr>
              <a:t>theaffordablemouse.com</a:t>
            </a:r>
            <a:endParaRPr lang="en-US" sz="1200" dirty="0"/>
          </a:p>
        </p:txBody>
      </p:sp>
    </p:spTree>
    <p:extLst>
      <p:ext uri="{BB962C8B-B14F-4D97-AF65-F5344CB8AC3E}">
        <p14:creationId xmlns:p14="http://schemas.microsoft.com/office/powerpoint/2010/main" val="1454965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7018" y="600372"/>
            <a:ext cx="11905673" cy="5708067"/>
          </a:xfrm>
          <a:solidFill>
            <a:schemeClr val="bg1"/>
          </a:solidFill>
        </p:spPr>
        <p:txBody>
          <a:bodyPr>
            <a:noAutofit/>
          </a:bodyPr>
          <a:lstStyle/>
          <a:p>
            <a:pPr marL="914400" indent="-800100">
              <a:lnSpc>
                <a:spcPct val="100000"/>
              </a:lnSpc>
              <a:spcBef>
                <a:spcPts val="0"/>
              </a:spcBef>
              <a:spcAft>
                <a:spcPts val="0"/>
              </a:spcAft>
              <a:buNone/>
              <a:tabLst>
                <a:tab pos="568325" algn="l"/>
                <a:tab pos="914400" algn="l"/>
              </a:tabLst>
            </a:pPr>
            <a:r>
              <a:rPr lang="en-US" sz="1800" dirty="0"/>
              <a:t>007		v $b d $d c $e v $f a $g i $h z $</a:t>
            </a:r>
            <a:r>
              <a:rPr lang="en-US" sz="1800" dirty="0" err="1"/>
              <a:t>i</a:t>
            </a:r>
            <a:r>
              <a:rPr lang="en-US" sz="1800" dirty="0"/>
              <a:t> </a:t>
            </a:r>
            <a:r>
              <a:rPr lang="en-US" sz="1800" dirty="0" smtClean="0"/>
              <a:t>k</a:t>
            </a:r>
            <a:endParaRPr lang="en-US" sz="1800" dirty="0"/>
          </a:p>
          <a:p>
            <a:pPr marL="914400" indent="-800100">
              <a:lnSpc>
                <a:spcPct val="100000"/>
              </a:lnSpc>
              <a:spcBef>
                <a:spcPts val="0"/>
              </a:spcBef>
              <a:spcAft>
                <a:spcPts val="0"/>
              </a:spcAft>
              <a:buNone/>
              <a:tabLst>
                <a:tab pos="568325" algn="l"/>
                <a:tab pos="914400" algn="l"/>
              </a:tabLst>
            </a:pPr>
            <a:r>
              <a:rPr lang="en-US" sz="1800" dirty="0"/>
              <a:t>040		</a:t>
            </a:r>
            <a:r>
              <a:rPr lang="en-US" sz="1800" dirty="0" smtClean="0"/>
              <a:t>___ </a:t>
            </a:r>
            <a:r>
              <a:rPr lang="en-US" sz="1800" dirty="0"/>
              <a:t>$b eng $e rda $c </a:t>
            </a:r>
            <a:r>
              <a:rPr lang="en-US" sz="1800" dirty="0" smtClean="0"/>
              <a:t>___</a:t>
            </a:r>
            <a:endParaRPr lang="en-US" sz="1800" dirty="0"/>
          </a:p>
          <a:p>
            <a:pPr marL="914400" indent="-800100">
              <a:lnSpc>
                <a:spcPct val="100000"/>
              </a:lnSpc>
              <a:spcBef>
                <a:spcPts val="0"/>
              </a:spcBef>
              <a:spcAft>
                <a:spcPts val="0"/>
              </a:spcAft>
              <a:buNone/>
              <a:tabLst>
                <a:tab pos="568325" algn="l"/>
                <a:tab pos="914400" algn="l"/>
              </a:tabLst>
            </a:pPr>
            <a:r>
              <a:rPr lang="en-US" sz="1800" dirty="0"/>
              <a:t>024	10	825646279227</a:t>
            </a:r>
          </a:p>
          <a:p>
            <a:pPr marL="914400" indent="-800100">
              <a:lnSpc>
                <a:spcPct val="100000"/>
              </a:lnSpc>
              <a:spcBef>
                <a:spcPts val="0"/>
              </a:spcBef>
              <a:spcAft>
                <a:spcPts val="0"/>
              </a:spcAft>
              <a:buNone/>
              <a:tabLst>
                <a:tab pos="568325" algn="l"/>
                <a:tab pos="914400" algn="l"/>
              </a:tabLst>
            </a:pPr>
            <a:r>
              <a:rPr lang="en-US" sz="1800" dirty="0" smtClean="0"/>
              <a:t>028	42</a:t>
            </a:r>
            <a:r>
              <a:rPr lang="en-US" sz="1800" dirty="0"/>
              <a:t>	2564 62792-2 $b Warner </a:t>
            </a:r>
            <a:r>
              <a:rPr lang="en-US" sz="1800" dirty="0" smtClean="0"/>
              <a:t>Classics</a:t>
            </a:r>
          </a:p>
          <a:p>
            <a:pPr marL="914400" indent="-800100">
              <a:lnSpc>
                <a:spcPct val="100000"/>
              </a:lnSpc>
              <a:spcBef>
                <a:spcPts val="0"/>
              </a:spcBef>
              <a:spcAft>
                <a:spcPts val="0"/>
              </a:spcAft>
              <a:buNone/>
              <a:tabLst>
                <a:tab pos="568325" algn="l"/>
                <a:tab pos="914400" algn="l"/>
              </a:tabLst>
            </a:pPr>
            <a:r>
              <a:rPr lang="en-US" sz="1800" dirty="0" smtClean="0"/>
              <a:t>028	42	LC 04281 $b Warner Classics</a:t>
            </a:r>
            <a:endParaRPr lang="en-US" sz="1800" dirty="0"/>
          </a:p>
          <a:p>
            <a:pPr marL="914400" lvl="1" indent="-800100">
              <a:lnSpc>
                <a:spcPct val="100000"/>
              </a:lnSpc>
              <a:spcBef>
                <a:spcPts val="0"/>
              </a:spcBef>
              <a:spcAft>
                <a:spcPts val="0"/>
              </a:spcAft>
              <a:buClr>
                <a:schemeClr val="accent1"/>
              </a:buClr>
              <a:buNone/>
              <a:tabLst>
                <a:tab pos="568325" algn="l"/>
                <a:tab pos="914400" algn="l"/>
              </a:tabLst>
            </a:pPr>
            <a:r>
              <a:rPr lang="en-US" dirty="0"/>
              <a:t>033	00	$3 DVD 2 (concert) $a 20050821 $b 7507 $c R28 $p Cultural Palace</a:t>
            </a:r>
          </a:p>
          <a:p>
            <a:pPr marL="914400" indent="-800100">
              <a:lnSpc>
                <a:spcPct val="100000"/>
              </a:lnSpc>
              <a:spcBef>
                <a:spcPts val="0"/>
              </a:spcBef>
              <a:spcAft>
                <a:spcPts val="0"/>
              </a:spcAft>
              <a:buNone/>
              <a:tabLst>
                <a:tab pos="568325" algn="l"/>
                <a:tab pos="914400" algn="l"/>
              </a:tabLst>
            </a:pPr>
            <a:r>
              <a:rPr lang="en-US" sz="1800" dirty="0"/>
              <a:t>041	</a:t>
            </a:r>
            <a:r>
              <a:rPr lang="en-US" sz="1800" dirty="0" smtClean="0"/>
              <a:t>1</a:t>
            </a:r>
            <a:r>
              <a:rPr lang="en-US" sz="1800" dirty="0"/>
              <a:t>	eng $j eng $j fre $j ger $j spa $j ara $g eng $g fre $g ger $g spa</a:t>
            </a:r>
          </a:p>
          <a:p>
            <a:pPr marL="914400" lvl="2" indent="-800100">
              <a:lnSpc>
                <a:spcPct val="100000"/>
              </a:lnSpc>
              <a:spcBef>
                <a:spcPts val="0"/>
              </a:spcBef>
              <a:spcAft>
                <a:spcPts val="0"/>
              </a:spcAft>
              <a:buClr>
                <a:schemeClr val="accent1"/>
              </a:buClr>
              <a:buNone/>
              <a:tabLst>
                <a:tab pos="568325" algn="l"/>
                <a:tab pos="914400" algn="l"/>
              </a:tabLst>
            </a:pPr>
            <a:r>
              <a:rPr lang="en-US" sz="1800" dirty="0"/>
              <a:t>245	00	Knowledge is the beginning ; $b The Ramallah </a:t>
            </a:r>
            <a:r>
              <a:rPr lang="en-US" sz="1800" dirty="0" smtClean="0"/>
              <a:t>concert / $</a:t>
            </a:r>
            <a:r>
              <a:rPr lang="en-US" sz="1800" dirty="0"/>
              <a:t>c a film by Paul </a:t>
            </a:r>
            <a:r>
              <a:rPr lang="en-US" sz="1800" dirty="0" err="1"/>
              <a:t>Smaczny</a:t>
            </a:r>
            <a:r>
              <a:rPr lang="en-US" sz="1800" dirty="0"/>
              <a:t> ; </a:t>
            </a:r>
            <a:r>
              <a:rPr lang="en-US" sz="1800" dirty="0" err="1"/>
              <a:t>EuroArts</a:t>
            </a:r>
            <a:r>
              <a:rPr lang="en-US" sz="1800" dirty="0"/>
              <a:t> Music ; Barenboim-Said </a:t>
            </a:r>
            <a:r>
              <a:rPr lang="en-US" sz="1800" dirty="0" err="1"/>
              <a:t>Fundación</a:t>
            </a:r>
            <a:r>
              <a:rPr lang="en-US" sz="1800" dirty="0"/>
              <a:t> ; Junta de </a:t>
            </a:r>
            <a:r>
              <a:rPr lang="en-US" sz="1800" dirty="0" err="1"/>
              <a:t>Andalucia</a:t>
            </a:r>
            <a:r>
              <a:rPr lang="en-US" sz="1800" dirty="0"/>
              <a:t> </a:t>
            </a:r>
            <a:r>
              <a:rPr lang="en-US" sz="1800" dirty="0" err="1"/>
              <a:t>Consejería</a:t>
            </a:r>
            <a:r>
              <a:rPr lang="en-US" sz="1800" dirty="0"/>
              <a:t> de la </a:t>
            </a:r>
            <a:r>
              <a:rPr lang="en-US" sz="1800" dirty="0" err="1"/>
              <a:t>Presidencia</a:t>
            </a:r>
            <a:r>
              <a:rPr lang="en-US" sz="1800" dirty="0"/>
              <a:t>, </a:t>
            </a:r>
            <a:r>
              <a:rPr lang="en-US" sz="1800" dirty="0" err="1"/>
              <a:t>Consejería</a:t>
            </a:r>
            <a:r>
              <a:rPr lang="en-US" sz="1800" dirty="0"/>
              <a:t> de </a:t>
            </a:r>
            <a:r>
              <a:rPr lang="en-US" sz="1800" dirty="0" err="1"/>
              <a:t>Cultura</a:t>
            </a:r>
            <a:r>
              <a:rPr lang="en-US" sz="1800" dirty="0"/>
              <a:t> ; Warner Classics ; Arte.</a:t>
            </a:r>
          </a:p>
          <a:p>
            <a:pPr marL="914400" indent="-800100">
              <a:lnSpc>
                <a:spcPct val="100000"/>
              </a:lnSpc>
              <a:spcBef>
                <a:spcPts val="0"/>
              </a:spcBef>
              <a:spcAft>
                <a:spcPts val="0"/>
              </a:spcAft>
              <a:buNone/>
              <a:tabLst>
                <a:tab pos="568325" algn="l"/>
                <a:tab pos="914400" algn="l"/>
              </a:tabLst>
            </a:pPr>
            <a:r>
              <a:rPr lang="en-US" sz="1800" dirty="0"/>
              <a:t>264	  1	</a:t>
            </a:r>
            <a:r>
              <a:rPr lang="en-US" sz="1800" dirty="0" smtClean="0"/>
              <a:t>UK </a:t>
            </a:r>
            <a:r>
              <a:rPr lang="en-US" sz="1800" dirty="0"/>
              <a:t>: $b </a:t>
            </a:r>
            <a:r>
              <a:rPr lang="en-US" sz="1800" dirty="0" smtClean="0"/>
              <a:t>Warner Classics, </a:t>
            </a:r>
            <a:r>
              <a:rPr lang="en-US" sz="1800" dirty="0"/>
              <a:t>$c [2005]</a:t>
            </a:r>
          </a:p>
          <a:p>
            <a:pPr marL="914400" indent="-800100">
              <a:lnSpc>
                <a:spcPct val="100000"/>
              </a:lnSpc>
              <a:spcBef>
                <a:spcPts val="0"/>
              </a:spcBef>
              <a:spcAft>
                <a:spcPts val="0"/>
              </a:spcAft>
              <a:buNone/>
              <a:tabLst>
                <a:tab pos="568325" algn="l"/>
                <a:tab pos="914400" algn="l"/>
              </a:tabLst>
            </a:pPr>
            <a:r>
              <a:rPr lang="en-US" sz="1800" dirty="0"/>
              <a:t>264	  4	$c ℗</a:t>
            </a:r>
            <a:r>
              <a:rPr lang="en-US" sz="1800" dirty="0" smtClean="0"/>
              <a:t>2005</a:t>
            </a:r>
            <a:endParaRPr lang="en-US" sz="1800" dirty="0"/>
          </a:p>
          <a:p>
            <a:pPr marL="914400" indent="-800100">
              <a:lnSpc>
                <a:spcPct val="100000"/>
              </a:lnSpc>
              <a:spcBef>
                <a:spcPts val="0"/>
              </a:spcBef>
              <a:spcAft>
                <a:spcPts val="0"/>
              </a:spcAft>
              <a:buNone/>
              <a:tabLst>
                <a:tab pos="568325" algn="l"/>
                <a:tab pos="914400" algn="l"/>
              </a:tabLst>
            </a:pPr>
            <a:r>
              <a:rPr lang="en-US" sz="1800" dirty="0" smtClean="0"/>
              <a:t>300		2 </a:t>
            </a:r>
            <a:r>
              <a:rPr lang="en-US" sz="1800" dirty="0"/>
              <a:t>videodiscs (205 min</a:t>
            </a:r>
            <a:r>
              <a:rPr lang="en-US" sz="1800" dirty="0" smtClean="0"/>
              <a:t>.) : $b sound, color </a:t>
            </a:r>
            <a:r>
              <a:rPr lang="en-US" sz="1800" dirty="0"/>
              <a:t>; $c 4 3/4 in. </a:t>
            </a:r>
            <a:r>
              <a:rPr lang="en-US" sz="1800" dirty="0" smtClean="0"/>
              <a:t> </a:t>
            </a:r>
          </a:p>
          <a:p>
            <a:pPr marL="914400" indent="-800100">
              <a:lnSpc>
                <a:spcPct val="100000"/>
              </a:lnSpc>
              <a:spcBef>
                <a:spcPts val="0"/>
              </a:spcBef>
              <a:spcAft>
                <a:spcPts val="0"/>
              </a:spcAft>
              <a:buNone/>
              <a:tabLst>
                <a:tab pos="568325" algn="l"/>
                <a:tab pos="914400" algn="l"/>
              </a:tabLst>
            </a:pPr>
            <a:r>
              <a:rPr lang="en-US" sz="1800" dirty="0" smtClean="0"/>
              <a:t>300		1 </a:t>
            </a:r>
            <a:r>
              <a:rPr lang="en-US" sz="1800" dirty="0"/>
              <a:t>booklet (37 </a:t>
            </a:r>
            <a:r>
              <a:rPr lang="en-US" sz="1800" dirty="0" smtClean="0"/>
              <a:t>pages) </a:t>
            </a:r>
            <a:r>
              <a:rPr lang="en-US" sz="1800" dirty="0"/>
              <a:t>: </a:t>
            </a:r>
            <a:r>
              <a:rPr lang="en-US" sz="1800" dirty="0" smtClean="0"/>
              <a:t>$b illustrations </a:t>
            </a:r>
            <a:r>
              <a:rPr lang="en-US" sz="1800" dirty="0"/>
              <a:t>(some color) ; 18 </a:t>
            </a:r>
            <a:r>
              <a:rPr lang="en-US" sz="1800" dirty="0" smtClean="0"/>
              <a:t>cm </a:t>
            </a:r>
            <a:endParaRPr lang="en-US" sz="1800" dirty="0"/>
          </a:p>
          <a:p>
            <a:pPr marL="914400" indent="-800100">
              <a:lnSpc>
                <a:spcPct val="100000"/>
              </a:lnSpc>
              <a:spcBef>
                <a:spcPts val="0"/>
              </a:spcBef>
              <a:spcAft>
                <a:spcPts val="0"/>
              </a:spcAft>
              <a:buNone/>
              <a:tabLst>
                <a:tab pos="568325" algn="l"/>
                <a:tab pos="914400" algn="l"/>
              </a:tabLst>
            </a:pPr>
            <a:r>
              <a:rPr lang="en-US" sz="1800" dirty="0"/>
              <a:t>306		015200 $a 013300</a:t>
            </a:r>
          </a:p>
          <a:p>
            <a:pPr marL="914400" indent="-800100">
              <a:lnSpc>
                <a:spcPct val="100000"/>
              </a:lnSpc>
              <a:spcBef>
                <a:spcPts val="0"/>
              </a:spcBef>
              <a:spcAft>
                <a:spcPts val="0"/>
              </a:spcAft>
              <a:buNone/>
              <a:tabLst>
                <a:tab pos="568325" algn="l"/>
                <a:tab pos="914400" algn="l"/>
              </a:tabLst>
            </a:pPr>
            <a:r>
              <a:rPr lang="en-US" sz="1800" dirty="0"/>
              <a:t>336		two-dimensional moving image $b tdi $2 rdacontent $3 </a:t>
            </a:r>
            <a:r>
              <a:rPr lang="en-US" sz="1800" dirty="0" smtClean="0"/>
              <a:t>videodiscs</a:t>
            </a:r>
            <a:endParaRPr lang="en-US" sz="1800" dirty="0"/>
          </a:p>
          <a:p>
            <a:pPr marL="914400" indent="-800100">
              <a:lnSpc>
                <a:spcPct val="100000"/>
              </a:lnSpc>
              <a:spcBef>
                <a:spcPts val="0"/>
              </a:spcBef>
              <a:spcAft>
                <a:spcPts val="0"/>
              </a:spcAft>
              <a:buNone/>
              <a:tabLst>
                <a:tab pos="568325" algn="l"/>
                <a:tab pos="914400" algn="l"/>
              </a:tabLst>
            </a:pPr>
            <a:r>
              <a:rPr lang="en-US" sz="1800" dirty="0"/>
              <a:t>336		text $b txt $2 rdacontent $3 booklet</a:t>
            </a:r>
          </a:p>
          <a:p>
            <a:pPr marL="914400" indent="-800100">
              <a:lnSpc>
                <a:spcPct val="100000"/>
              </a:lnSpc>
              <a:spcBef>
                <a:spcPts val="0"/>
              </a:spcBef>
              <a:spcAft>
                <a:spcPts val="0"/>
              </a:spcAft>
              <a:buNone/>
              <a:tabLst>
                <a:tab pos="568325" algn="l"/>
                <a:tab pos="914400" algn="l"/>
              </a:tabLst>
            </a:pPr>
            <a:r>
              <a:rPr lang="en-US" sz="1800" dirty="0"/>
              <a:t>337		video $b v $2 rdamedia $3 </a:t>
            </a:r>
            <a:r>
              <a:rPr lang="en-US" sz="1800" dirty="0" smtClean="0"/>
              <a:t>videodiscs</a:t>
            </a:r>
            <a:endParaRPr lang="en-US" sz="1800" dirty="0"/>
          </a:p>
          <a:p>
            <a:pPr marL="914400" indent="-800100">
              <a:lnSpc>
                <a:spcPct val="100000"/>
              </a:lnSpc>
              <a:spcBef>
                <a:spcPts val="0"/>
              </a:spcBef>
              <a:spcAft>
                <a:spcPts val="0"/>
              </a:spcAft>
              <a:buNone/>
              <a:tabLst>
                <a:tab pos="568325" algn="l"/>
                <a:tab pos="914400" algn="l"/>
              </a:tabLst>
            </a:pPr>
            <a:r>
              <a:rPr lang="en-US" sz="1800" dirty="0"/>
              <a:t>337		unmediated $b n $2 rdamedia $3 booklet</a:t>
            </a:r>
          </a:p>
          <a:p>
            <a:pPr marL="914400" indent="-800100">
              <a:lnSpc>
                <a:spcPct val="100000"/>
              </a:lnSpc>
              <a:spcBef>
                <a:spcPts val="0"/>
              </a:spcBef>
              <a:spcAft>
                <a:spcPts val="0"/>
              </a:spcAft>
              <a:buNone/>
              <a:tabLst>
                <a:tab pos="568325" algn="l"/>
                <a:tab pos="914400" algn="l"/>
              </a:tabLst>
            </a:pPr>
            <a:r>
              <a:rPr lang="en-US" sz="1800" dirty="0"/>
              <a:t>338		videodisc $b vd $2 rdacarrier $3 </a:t>
            </a:r>
            <a:r>
              <a:rPr lang="en-US" sz="1800" dirty="0" smtClean="0"/>
              <a:t>videodiscs</a:t>
            </a:r>
            <a:endParaRPr lang="en-US" sz="1800" dirty="0"/>
          </a:p>
          <a:p>
            <a:pPr marL="114300" indent="0">
              <a:lnSpc>
                <a:spcPct val="100000"/>
              </a:lnSpc>
              <a:spcBef>
                <a:spcPts val="0"/>
              </a:spcBef>
              <a:spcAft>
                <a:spcPts val="0"/>
              </a:spcAft>
              <a:buNone/>
            </a:pPr>
            <a:r>
              <a:rPr lang="en-US" sz="1800" dirty="0"/>
              <a:t>338	volume $b nc $2 rdacarrier $3 booklet</a:t>
            </a:r>
          </a:p>
        </p:txBody>
      </p:sp>
      <p:pic>
        <p:nvPicPr>
          <p:cNvPr id="1026" name="Picture 2" descr="C:\Users\smarcher\Desktop\SEMLA RDA workshop\Images\Example_Fixed_Fiel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2382" y="129310"/>
            <a:ext cx="7100309" cy="137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65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4727" y="1"/>
            <a:ext cx="11785599" cy="6216072"/>
          </a:xfrm>
          <a:solidFill>
            <a:schemeClr val="bg1"/>
          </a:solidFill>
        </p:spPr>
        <p:txBody>
          <a:bodyPr>
            <a:normAutofit fontScale="92500" lnSpcReduction="10000"/>
          </a:bodyPr>
          <a:lstStyle/>
          <a:p>
            <a:pPr marL="914400" indent="-801688">
              <a:lnSpc>
                <a:spcPct val="100000"/>
              </a:lnSpc>
              <a:spcBef>
                <a:spcPts val="0"/>
              </a:spcBef>
              <a:spcAft>
                <a:spcPts val="0"/>
              </a:spcAft>
              <a:buNone/>
              <a:tabLst>
                <a:tab pos="568325" algn="l"/>
                <a:tab pos="914400" algn="l"/>
              </a:tabLst>
            </a:pPr>
            <a:r>
              <a:rPr lang="en-US" sz="1900" dirty="0" smtClean="0"/>
              <a:t>344		digital </a:t>
            </a:r>
            <a:r>
              <a:rPr lang="en-US" sz="1900" dirty="0"/>
              <a:t>$b optical $g stereo $g surround $h LCPM Stereo $h Dolby Digital </a:t>
            </a:r>
            <a:r>
              <a:rPr lang="en-US" sz="1900" dirty="0" smtClean="0"/>
              <a:t>5.1 $2 </a:t>
            </a:r>
            <a:r>
              <a:rPr lang="en-US" sz="1900" dirty="0" err="1" smtClean="0"/>
              <a:t>rda</a:t>
            </a:r>
            <a:endParaRPr lang="en-US" sz="1900" dirty="0" smtClean="0"/>
          </a:p>
          <a:p>
            <a:pPr marL="914400" indent="-801688">
              <a:lnSpc>
                <a:spcPct val="100000"/>
              </a:lnSpc>
              <a:spcBef>
                <a:spcPts val="0"/>
              </a:spcBef>
              <a:spcAft>
                <a:spcPts val="0"/>
              </a:spcAft>
              <a:buNone/>
              <a:tabLst>
                <a:tab pos="568325" algn="l"/>
                <a:tab pos="914400" algn="l"/>
              </a:tabLst>
            </a:pPr>
            <a:r>
              <a:rPr lang="en-US" sz="1900" dirty="0" smtClean="0"/>
              <a:t>346		$b NTSC $2 </a:t>
            </a:r>
            <a:r>
              <a:rPr lang="en-US" sz="1900" dirty="0" err="1" smtClean="0"/>
              <a:t>rda</a:t>
            </a:r>
            <a:endParaRPr lang="en-US" sz="1900" dirty="0"/>
          </a:p>
          <a:p>
            <a:pPr marL="914400" indent="-801688">
              <a:lnSpc>
                <a:spcPct val="100000"/>
              </a:lnSpc>
              <a:spcBef>
                <a:spcPts val="0"/>
              </a:spcBef>
              <a:spcAft>
                <a:spcPts val="0"/>
              </a:spcAft>
              <a:buNone/>
              <a:tabLst>
                <a:tab pos="568325" algn="l"/>
                <a:tab pos="914400" algn="l"/>
              </a:tabLst>
            </a:pPr>
            <a:r>
              <a:rPr lang="en-US" sz="1900" dirty="0" smtClean="0"/>
              <a:t>347</a:t>
            </a:r>
            <a:r>
              <a:rPr lang="en-US" sz="1900" dirty="0"/>
              <a:t>		video file $b DVD video $e region 0 $2 rda</a:t>
            </a:r>
          </a:p>
          <a:p>
            <a:pPr marL="114300" indent="0">
              <a:lnSpc>
                <a:spcPct val="100000"/>
              </a:lnSpc>
              <a:spcBef>
                <a:spcPts val="0"/>
              </a:spcBef>
              <a:spcAft>
                <a:spcPts val="0"/>
              </a:spcAft>
              <a:buNone/>
            </a:pPr>
            <a:r>
              <a:rPr lang="en-US" sz="1900" dirty="0" smtClean="0"/>
              <a:t>500</a:t>
            </a:r>
            <a:r>
              <a:rPr lang="en-US" sz="1900" dirty="0"/>
              <a:t>	</a:t>
            </a:r>
            <a:r>
              <a:rPr lang="en-US" sz="1900" dirty="0" smtClean="0"/>
              <a:t>Widescreen (1.78:1).</a:t>
            </a:r>
            <a:endParaRPr lang="en-US" sz="1900" dirty="0"/>
          </a:p>
          <a:p>
            <a:pPr marL="914400" indent="-801688">
              <a:lnSpc>
                <a:spcPct val="100000"/>
              </a:lnSpc>
              <a:spcBef>
                <a:spcPts val="0"/>
              </a:spcBef>
              <a:spcAft>
                <a:spcPts val="0"/>
              </a:spcAft>
              <a:buNone/>
              <a:tabLst>
                <a:tab pos="568325" algn="l"/>
                <a:tab pos="914400" algn="l"/>
              </a:tabLst>
            </a:pPr>
            <a:r>
              <a:rPr lang="en-US" sz="1900" dirty="0" smtClean="0"/>
              <a:t>500</a:t>
            </a:r>
            <a:r>
              <a:rPr lang="en-US" sz="1900" dirty="0"/>
              <a:t>		Duration: </a:t>
            </a:r>
            <a:r>
              <a:rPr lang="en-US" sz="1900" dirty="0" smtClean="0"/>
              <a:t>93 </a:t>
            </a:r>
            <a:r>
              <a:rPr lang="en-US" sz="1900" dirty="0"/>
              <a:t>minutes (documentary), 112 minutes (concert</a:t>
            </a:r>
            <a:r>
              <a:rPr lang="en-US" sz="1900" dirty="0" smtClean="0"/>
              <a:t>). </a:t>
            </a:r>
            <a:endParaRPr lang="en-US" sz="1900" dirty="0"/>
          </a:p>
          <a:p>
            <a:pPr marL="914400" indent="-801688">
              <a:lnSpc>
                <a:spcPct val="100000"/>
              </a:lnSpc>
              <a:spcBef>
                <a:spcPts val="0"/>
              </a:spcBef>
              <a:spcAft>
                <a:spcPts val="0"/>
              </a:spcAft>
              <a:buNone/>
              <a:tabLst>
                <a:tab pos="568325" algn="l"/>
                <a:tab pos="914400" algn="l"/>
              </a:tabLst>
            </a:pPr>
            <a:r>
              <a:rPr lang="en-US" sz="1900" dirty="0" smtClean="0"/>
              <a:t>505</a:t>
            </a:r>
            <a:r>
              <a:rPr lang="en-US" sz="1900" dirty="0"/>
              <a:t>	00	$g </a:t>
            </a:r>
            <a:r>
              <a:rPr lang="en-US" sz="1900" dirty="0" smtClean="0"/>
              <a:t>Videodisc </a:t>
            </a:r>
            <a:r>
              <a:rPr lang="en-US" sz="1900" dirty="0"/>
              <a:t>2: $t </a:t>
            </a:r>
            <a:r>
              <a:rPr lang="en-US" sz="1900" dirty="0" smtClean="0"/>
              <a:t>The Ramallah </a:t>
            </a:r>
            <a:r>
              <a:rPr lang="en-US" sz="1900" dirty="0"/>
              <a:t>concert. $t Sinfonia concertante in E flat major for oboe, clarinet, bassoon and horn, K Anh. 9 (297b) / $r Wolfgang Amadeus Mozart -- $t Symphony no. 5 in C minor, op. 67 / $r Ludwig van Beethoven -- $t Nimrod from Enigma Variations, op. 36 / $r Edward Elgar.</a:t>
            </a:r>
          </a:p>
          <a:p>
            <a:pPr marL="914400" lvl="1" indent="-801688">
              <a:lnSpc>
                <a:spcPct val="100000"/>
              </a:lnSpc>
              <a:spcBef>
                <a:spcPts val="0"/>
              </a:spcBef>
              <a:spcAft>
                <a:spcPts val="0"/>
              </a:spcAft>
              <a:buNone/>
              <a:tabLst>
                <a:tab pos="568325" algn="l"/>
                <a:tab pos="914400" algn="l"/>
              </a:tabLst>
            </a:pPr>
            <a:r>
              <a:rPr lang="en-US" sz="1900" dirty="0"/>
              <a:t>508		Producer, director, Paul Smaczny ; Concert director, Michael Beyer ; Documentary director, Ayellet Heller.</a:t>
            </a:r>
          </a:p>
          <a:p>
            <a:pPr marL="914400" lvl="1" indent="-801688">
              <a:lnSpc>
                <a:spcPct val="100000"/>
              </a:lnSpc>
              <a:spcBef>
                <a:spcPts val="0"/>
              </a:spcBef>
              <a:spcAft>
                <a:spcPts val="0"/>
              </a:spcAft>
              <a:buNone/>
              <a:tabLst>
                <a:tab pos="568325" algn="l"/>
                <a:tab pos="914400" algn="l"/>
              </a:tabLst>
            </a:pPr>
            <a:r>
              <a:rPr lang="en-US" sz="1900" dirty="0"/>
              <a:t>511	</a:t>
            </a:r>
            <a:r>
              <a:rPr lang="en-US" sz="1900" dirty="0" smtClean="0"/>
              <a:t>0</a:t>
            </a:r>
            <a:r>
              <a:rPr lang="en-US" sz="1900" dirty="0"/>
              <a:t>	West-Eastern Divan Orchestra ; Daniel Barenboim, </a:t>
            </a:r>
            <a:r>
              <a:rPr lang="en-US" sz="1900" dirty="0" smtClean="0"/>
              <a:t>conductor ; Edward Said. </a:t>
            </a:r>
            <a:endParaRPr lang="en-US" sz="1900" dirty="0"/>
          </a:p>
          <a:p>
            <a:pPr marL="914400" lvl="1" indent="-801688">
              <a:lnSpc>
                <a:spcPct val="100000"/>
              </a:lnSpc>
              <a:spcBef>
                <a:spcPts val="0"/>
              </a:spcBef>
              <a:spcAft>
                <a:spcPts val="0"/>
              </a:spcAft>
              <a:buNone/>
              <a:tabLst>
                <a:tab pos="568325" algn="l"/>
                <a:tab pos="914400" algn="l"/>
              </a:tabLst>
            </a:pPr>
            <a:r>
              <a:rPr lang="en-US" sz="1900" dirty="0" smtClean="0"/>
              <a:t>518</a:t>
            </a:r>
            <a:r>
              <a:rPr lang="en-US" sz="1900" dirty="0"/>
              <a:t>		$3 </a:t>
            </a:r>
            <a:r>
              <a:rPr lang="en-US" sz="1900" dirty="0" smtClean="0"/>
              <a:t>Videodisc </a:t>
            </a:r>
            <a:r>
              <a:rPr lang="en-US" sz="1900" dirty="0"/>
              <a:t>2 </a:t>
            </a:r>
            <a:r>
              <a:rPr lang="en-US" sz="1900" dirty="0" smtClean="0"/>
              <a:t>(The Ramallah concert</a:t>
            </a:r>
            <a:r>
              <a:rPr lang="en-US" sz="1900" dirty="0"/>
              <a:t>) : $o Recorded live $d 2005 August 21 $p Cultural Palace in Ramallah.</a:t>
            </a:r>
          </a:p>
          <a:p>
            <a:pPr marL="914400" lvl="1" indent="-801688">
              <a:lnSpc>
                <a:spcPct val="100000"/>
              </a:lnSpc>
              <a:spcBef>
                <a:spcPts val="0"/>
              </a:spcBef>
              <a:spcAft>
                <a:spcPts val="0"/>
              </a:spcAft>
              <a:buNone/>
              <a:tabLst>
                <a:tab pos="568325" algn="l"/>
                <a:tab pos="914400" algn="l"/>
              </a:tabLst>
            </a:pPr>
            <a:r>
              <a:rPr lang="en-US" sz="1900" dirty="0"/>
              <a:t>520		“Daniel Barenboim established the West-Eastern Divan Orchestra with the late Palestinian writer Edward Said in order to bring together young musicians from across the political divide in the Middle East. Their hope was that music would heal and help to bring understanding and tolerance of different beliefs and cultures.” -- Container. </a:t>
            </a:r>
          </a:p>
          <a:p>
            <a:pPr marL="914400" indent="-801688">
              <a:lnSpc>
                <a:spcPct val="100000"/>
              </a:lnSpc>
              <a:spcBef>
                <a:spcPts val="0"/>
              </a:spcBef>
              <a:spcAft>
                <a:spcPts val="0"/>
              </a:spcAft>
              <a:buNone/>
              <a:tabLst>
                <a:tab pos="568325" algn="l"/>
                <a:tab pos="914400" algn="l"/>
              </a:tabLst>
            </a:pPr>
            <a:r>
              <a:rPr lang="en-US" sz="1900" dirty="0"/>
              <a:t>546		Subtitles in English, French, German, Spanish, and Arabic.</a:t>
            </a:r>
          </a:p>
          <a:p>
            <a:pPr marL="914400" indent="-801688">
              <a:lnSpc>
                <a:spcPct val="100000"/>
              </a:lnSpc>
              <a:spcBef>
                <a:spcPts val="0"/>
              </a:spcBef>
              <a:spcAft>
                <a:spcPts val="0"/>
              </a:spcAft>
              <a:buNone/>
              <a:tabLst>
                <a:tab pos="568325" algn="l"/>
                <a:tab pos="914400" algn="l"/>
              </a:tabLst>
            </a:pPr>
            <a:r>
              <a:rPr lang="en-US" sz="1900" dirty="0" smtClean="0"/>
              <a:t>546		Booklet includes </a:t>
            </a:r>
            <a:r>
              <a:rPr lang="en-US" sz="1900" dirty="0"/>
              <a:t>performance notes and introductory material in English, French, German, and Spanish</a:t>
            </a:r>
            <a:r>
              <a:rPr lang="en-US" sz="1900" dirty="0" smtClean="0"/>
              <a:t>.</a:t>
            </a:r>
          </a:p>
          <a:p>
            <a:pPr marL="914400" indent="-803275">
              <a:lnSpc>
                <a:spcPct val="120000"/>
              </a:lnSpc>
              <a:spcBef>
                <a:spcPts val="0"/>
              </a:spcBef>
              <a:spcAft>
                <a:spcPts val="0"/>
              </a:spcAft>
              <a:buNone/>
              <a:tabLst>
                <a:tab pos="573088" algn="l"/>
              </a:tabLst>
            </a:pPr>
            <a:r>
              <a:rPr lang="en-US" sz="1900" dirty="0"/>
              <a:t>600	10	Barenboim, Daniel, $d 1942-</a:t>
            </a:r>
          </a:p>
          <a:p>
            <a:pPr marL="914400" indent="-803275">
              <a:lnSpc>
                <a:spcPct val="120000"/>
              </a:lnSpc>
              <a:spcBef>
                <a:spcPts val="0"/>
              </a:spcBef>
              <a:spcAft>
                <a:spcPts val="0"/>
              </a:spcAft>
              <a:buNone/>
              <a:tabLst>
                <a:tab pos="573088" algn="l"/>
              </a:tabLst>
            </a:pPr>
            <a:r>
              <a:rPr lang="en-US" sz="1900" dirty="0"/>
              <a:t>600	10	Said, Edward W.</a:t>
            </a:r>
          </a:p>
          <a:p>
            <a:pPr marL="914400" indent="-803275">
              <a:lnSpc>
                <a:spcPct val="120000"/>
              </a:lnSpc>
              <a:spcBef>
                <a:spcPts val="0"/>
              </a:spcBef>
              <a:spcAft>
                <a:spcPts val="0"/>
              </a:spcAft>
              <a:buNone/>
              <a:tabLst>
                <a:tab pos="573088" algn="l"/>
              </a:tabLst>
            </a:pPr>
            <a:r>
              <a:rPr lang="en-US" sz="1900" dirty="0"/>
              <a:t>610	20	West-Eastern Divan Orchestra.</a:t>
            </a:r>
          </a:p>
          <a:p>
            <a:pPr marL="914400" indent="-803275">
              <a:lnSpc>
                <a:spcPct val="120000"/>
              </a:lnSpc>
              <a:spcBef>
                <a:spcPts val="0"/>
              </a:spcBef>
              <a:spcAft>
                <a:spcPts val="0"/>
              </a:spcAft>
              <a:buNone/>
              <a:tabLst>
                <a:tab pos="573088" algn="l"/>
              </a:tabLst>
            </a:pPr>
            <a:r>
              <a:rPr lang="en-US" sz="1900" dirty="0"/>
              <a:t>650	  0	Symphony orchestras $z Spain $z Seville.</a:t>
            </a:r>
          </a:p>
          <a:p>
            <a:pPr marL="914400" indent="-803275">
              <a:lnSpc>
                <a:spcPct val="120000"/>
              </a:lnSpc>
              <a:spcBef>
                <a:spcPts val="0"/>
              </a:spcBef>
              <a:spcAft>
                <a:spcPts val="0"/>
              </a:spcAft>
              <a:buNone/>
              <a:tabLst>
                <a:tab pos="573088" algn="l"/>
              </a:tabLst>
            </a:pPr>
            <a:r>
              <a:rPr lang="en-US" sz="1900" dirty="0"/>
              <a:t>650	  0	Jewish-Arab relations.</a:t>
            </a:r>
          </a:p>
          <a:p>
            <a:pPr marL="914400" indent="-803275">
              <a:lnSpc>
                <a:spcPct val="120000"/>
              </a:lnSpc>
              <a:spcBef>
                <a:spcPts val="0"/>
              </a:spcBef>
              <a:spcAft>
                <a:spcPts val="0"/>
              </a:spcAft>
              <a:buNone/>
              <a:tabLst>
                <a:tab pos="573088" algn="l"/>
              </a:tabLst>
            </a:pPr>
            <a:r>
              <a:rPr lang="en-US" sz="1900" dirty="0"/>
              <a:t>650	  0	Symphonies.</a:t>
            </a:r>
          </a:p>
          <a:p>
            <a:pPr marL="914400" indent="-803275">
              <a:lnSpc>
                <a:spcPct val="120000"/>
              </a:lnSpc>
              <a:spcBef>
                <a:spcPts val="0"/>
              </a:spcBef>
              <a:spcAft>
                <a:spcPts val="0"/>
              </a:spcAft>
              <a:buNone/>
              <a:tabLst>
                <a:tab pos="573088" algn="l"/>
              </a:tabLst>
            </a:pPr>
            <a:r>
              <a:rPr lang="en-US" sz="1900" dirty="0"/>
              <a:t>650	  0	Orchestral music.</a:t>
            </a:r>
          </a:p>
          <a:p>
            <a:pPr marL="914400" indent="-801688">
              <a:lnSpc>
                <a:spcPct val="100000"/>
              </a:lnSpc>
              <a:spcBef>
                <a:spcPts val="0"/>
              </a:spcBef>
              <a:spcAft>
                <a:spcPts val="0"/>
              </a:spcAft>
              <a:buNone/>
              <a:tabLst>
                <a:tab pos="568325" algn="l"/>
                <a:tab pos="914400" algn="l"/>
              </a:tabLst>
            </a:pPr>
            <a:endParaRPr lang="en-US" sz="2800" dirty="0"/>
          </a:p>
        </p:txBody>
      </p:sp>
    </p:spTree>
    <p:extLst>
      <p:ext uri="{BB962C8B-B14F-4D97-AF65-F5344CB8AC3E}">
        <p14:creationId xmlns:p14="http://schemas.microsoft.com/office/powerpoint/2010/main" val="598594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673" y="286326"/>
            <a:ext cx="11785599" cy="6068291"/>
          </a:xfrm>
          <a:noFill/>
        </p:spPr>
        <p:txBody>
          <a:bodyPr>
            <a:noAutofit/>
          </a:bodyPr>
          <a:lstStyle/>
          <a:p>
            <a:pPr marL="914400" indent="-803275">
              <a:lnSpc>
                <a:spcPct val="120000"/>
              </a:lnSpc>
              <a:spcBef>
                <a:spcPts val="0"/>
              </a:spcBef>
              <a:spcAft>
                <a:spcPts val="0"/>
              </a:spcAft>
              <a:buNone/>
              <a:tabLst>
                <a:tab pos="573088" algn="l"/>
              </a:tabLst>
            </a:pPr>
            <a:r>
              <a:rPr lang="en-US" sz="1800" dirty="0" smtClean="0"/>
              <a:t>655</a:t>
            </a:r>
            <a:r>
              <a:rPr lang="en-US" sz="1800" dirty="0"/>
              <a:t>	  0	Documentary films. $2 </a:t>
            </a:r>
            <a:r>
              <a:rPr lang="en-US" sz="1800" dirty="0" err="1"/>
              <a:t>lcfgt</a:t>
            </a:r>
            <a:r>
              <a:rPr lang="en-US" sz="1800" dirty="0"/>
              <a:t> </a:t>
            </a:r>
          </a:p>
          <a:p>
            <a:pPr marL="914400" indent="-803275">
              <a:lnSpc>
                <a:spcPct val="120000"/>
              </a:lnSpc>
              <a:spcBef>
                <a:spcPts val="0"/>
              </a:spcBef>
              <a:spcAft>
                <a:spcPts val="0"/>
              </a:spcAft>
              <a:buNone/>
              <a:tabLst>
                <a:tab pos="573088" algn="l"/>
              </a:tabLst>
            </a:pPr>
            <a:r>
              <a:rPr lang="en-US" sz="1800" dirty="0"/>
              <a:t>655	  0	Concert films. $2 </a:t>
            </a:r>
            <a:r>
              <a:rPr lang="en-US" sz="1800" dirty="0" err="1"/>
              <a:t>lcfgt</a:t>
            </a:r>
            <a:r>
              <a:rPr lang="en-US" sz="1800" dirty="0"/>
              <a:t> </a:t>
            </a:r>
          </a:p>
          <a:p>
            <a:pPr marL="914400" indent="-803275">
              <a:lnSpc>
                <a:spcPct val="120000"/>
              </a:lnSpc>
              <a:spcBef>
                <a:spcPts val="0"/>
              </a:spcBef>
              <a:spcAft>
                <a:spcPts val="0"/>
              </a:spcAft>
              <a:buNone/>
              <a:tabLst>
                <a:tab pos="573088" algn="l"/>
              </a:tabLst>
            </a:pPr>
            <a:r>
              <a:rPr lang="en-US" sz="1800" dirty="0"/>
              <a:t>655	  0	Nonfiction films. $2 </a:t>
            </a:r>
            <a:r>
              <a:rPr lang="en-US" sz="1800" dirty="0" err="1"/>
              <a:t>lcfgt</a:t>
            </a:r>
            <a:r>
              <a:rPr lang="en-US" sz="1800" dirty="0"/>
              <a:t> </a:t>
            </a:r>
          </a:p>
          <a:p>
            <a:pPr marL="914400" indent="-803275">
              <a:lnSpc>
                <a:spcPct val="120000"/>
              </a:lnSpc>
              <a:spcBef>
                <a:spcPts val="0"/>
              </a:spcBef>
              <a:spcAft>
                <a:spcPts val="0"/>
              </a:spcAft>
              <a:buNone/>
              <a:tabLst>
                <a:tab pos="573088" algn="l"/>
              </a:tabLst>
            </a:pPr>
            <a:r>
              <a:rPr lang="en-US" sz="1800" dirty="0"/>
              <a:t>700	1	Barenboim, Daniel, $d 1942-, $e conductor.</a:t>
            </a:r>
          </a:p>
          <a:p>
            <a:pPr marL="914400" indent="-803275">
              <a:lnSpc>
                <a:spcPct val="120000"/>
              </a:lnSpc>
              <a:spcBef>
                <a:spcPts val="0"/>
              </a:spcBef>
              <a:spcAft>
                <a:spcPts val="0"/>
              </a:spcAft>
              <a:buNone/>
              <a:tabLst>
                <a:tab pos="573088" algn="l"/>
              </a:tabLst>
            </a:pPr>
            <a:r>
              <a:rPr lang="en-US" sz="1800" dirty="0"/>
              <a:t>700	1	Said, Edward W.</a:t>
            </a:r>
          </a:p>
          <a:p>
            <a:pPr marL="914400" indent="-803275">
              <a:lnSpc>
                <a:spcPct val="120000"/>
              </a:lnSpc>
              <a:spcBef>
                <a:spcPts val="0"/>
              </a:spcBef>
              <a:spcAft>
                <a:spcPts val="0"/>
              </a:spcAft>
              <a:buNone/>
              <a:tabLst>
                <a:tab pos="573088" algn="l"/>
              </a:tabLst>
            </a:pPr>
            <a:r>
              <a:rPr lang="en-US" sz="1800" dirty="0"/>
              <a:t>700	1	</a:t>
            </a:r>
            <a:r>
              <a:rPr lang="en-US" sz="1800" dirty="0" err="1"/>
              <a:t>Smaczny</a:t>
            </a:r>
            <a:r>
              <a:rPr lang="en-US" sz="1800" dirty="0"/>
              <a:t>, Paul, $e producer.</a:t>
            </a:r>
          </a:p>
          <a:p>
            <a:pPr marL="914400" indent="-803275">
              <a:lnSpc>
                <a:spcPct val="120000"/>
              </a:lnSpc>
              <a:spcBef>
                <a:spcPts val="0"/>
              </a:spcBef>
              <a:spcAft>
                <a:spcPts val="0"/>
              </a:spcAft>
              <a:buNone/>
              <a:tabLst>
                <a:tab pos="573088" algn="l"/>
              </a:tabLst>
            </a:pPr>
            <a:r>
              <a:rPr lang="en-US" sz="1800" dirty="0"/>
              <a:t>700	1	Beyer, Michael, $e director.</a:t>
            </a:r>
          </a:p>
          <a:p>
            <a:pPr marL="914400" indent="-803275">
              <a:lnSpc>
                <a:spcPct val="120000"/>
              </a:lnSpc>
              <a:spcBef>
                <a:spcPts val="0"/>
              </a:spcBef>
              <a:spcAft>
                <a:spcPts val="0"/>
              </a:spcAft>
              <a:buNone/>
              <a:tabLst>
                <a:tab pos="573088" algn="l"/>
              </a:tabLst>
            </a:pPr>
            <a:r>
              <a:rPr lang="en-US" sz="1800" dirty="0"/>
              <a:t>700	1	</a:t>
            </a:r>
            <a:r>
              <a:rPr lang="en-US" sz="1800" dirty="0" err="1"/>
              <a:t>Heler</a:t>
            </a:r>
            <a:r>
              <a:rPr lang="en-US" sz="1800" dirty="0"/>
              <a:t>, </a:t>
            </a:r>
            <a:r>
              <a:rPr lang="en-US" sz="1800" dirty="0" err="1"/>
              <a:t>Ayellet</a:t>
            </a:r>
            <a:r>
              <a:rPr lang="en-US" sz="1800" dirty="0"/>
              <a:t>, $e director.</a:t>
            </a:r>
          </a:p>
          <a:p>
            <a:pPr marL="914400" indent="-803275">
              <a:lnSpc>
                <a:spcPct val="120000"/>
              </a:lnSpc>
              <a:spcBef>
                <a:spcPts val="0"/>
              </a:spcBef>
              <a:spcAft>
                <a:spcPts val="0"/>
              </a:spcAft>
              <a:buNone/>
              <a:tabLst>
                <a:tab pos="573088" algn="l"/>
              </a:tabLst>
            </a:pPr>
            <a:r>
              <a:rPr lang="en-US" sz="1800" dirty="0"/>
              <a:t>700	12	$</a:t>
            </a:r>
            <a:r>
              <a:rPr lang="en-US" sz="1800" dirty="0" err="1"/>
              <a:t>i</a:t>
            </a:r>
            <a:r>
              <a:rPr lang="en-US" sz="1800" dirty="0"/>
              <a:t> Container of (work) : $a Mozart, Wolfgang Amadeus, $d 1756-1791. $t </a:t>
            </a:r>
            <a:r>
              <a:rPr lang="en-US" sz="1800" dirty="0" err="1"/>
              <a:t>Sinfonie</a:t>
            </a:r>
            <a:r>
              <a:rPr lang="en-US" sz="1800" dirty="0"/>
              <a:t> </a:t>
            </a:r>
            <a:r>
              <a:rPr lang="en-US" sz="1800" dirty="0" err="1"/>
              <a:t>concertanti</a:t>
            </a:r>
            <a:r>
              <a:rPr lang="en-US" sz="1800" dirty="0"/>
              <a:t>, $m oboe, clarinet, horn, bassoon, orchestra, $n K. Anh. 9, $r E♭ major.</a:t>
            </a:r>
          </a:p>
          <a:p>
            <a:pPr marL="914400" indent="-803275">
              <a:lnSpc>
                <a:spcPct val="120000"/>
              </a:lnSpc>
              <a:spcBef>
                <a:spcPts val="0"/>
              </a:spcBef>
              <a:spcAft>
                <a:spcPts val="0"/>
              </a:spcAft>
              <a:buNone/>
              <a:tabLst>
                <a:tab pos="573088" algn="l"/>
              </a:tabLst>
            </a:pPr>
            <a:r>
              <a:rPr lang="en-US" sz="1800" dirty="0"/>
              <a:t>700	12	$</a:t>
            </a:r>
            <a:r>
              <a:rPr lang="en-US" sz="1800" dirty="0" err="1"/>
              <a:t>i</a:t>
            </a:r>
            <a:r>
              <a:rPr lang="en-US" sz="1800" dirty="0"/>
              <a:t> Container of (work) : $a Beethoven, Ludwig van, $d 1770-1827. $t Symphonies, $n no. 5, op. 67, $r C minor.</a:t>
            </a:r>
          </a:p>
          <a:p>
            <a:pPr marL="914400" indent="-803275">
              <a:lnSpc>
                <a:spcPct val="120000"/>
              </a:lnSpc>
              <a:spcBef>
                <a:spcPts val="0"/>
              </a:spcBef>
              <a:spcAft>
                <a:spcPts val="0"/>
              </a:spcAft>
              <a:buNone/>
              <a:tabLst>
                <a:tab pos="573088" algn="l"/>
              </a:tabLst>
            </a:pPr>
            <a:r>
              <a:rPr lang="en-US" sz="1800" dirty="0"/>
              <a:t>700	12	$</a:t>
            </a:r>
            <a:r>
              <a:rPr lang="en-US" sz="1800" dirty="0" err="1"/>
              <a:t>i</a:t>
            </a:r>
            <a:r>
              <a:rPr lang="en-US" sz="1800" dirty="0"/>
              <a:t> Container of (work) : $a Elgar, Edward, $d 1857-1934. $t Variations on an original theme. $p Nimrod.</a:t>
            </a:r>
          </a:p>
          <a:p>
            <a:pPr marL="914400" indent="-803275">
              <a:lnSpc>
                <a:spcPct val="120000"/>
              </a:lnSpc>
              <a:spcBef>
                <a:spcPts val="0"/>
              </a:spcBef>
              <a:spcAft>
                <a:spcPts val="0"/>
              </a:spcAft>
              <a:buNone/>
              <a:tabLst>
                <a:tab pos="573088" algn="l"/>
              </a:tabLst>
            </a:pPr>
            <a:r>
              <a:rPr lang="en-US" sz="1800" dirty="0"/>
              <a:t>710	2	</a:t>
            </a:r>
            <a:r>
              <a:rPr lang="en-US" sz="1800" dirty="0" err="1"/>
              <a:t>EuroArts</a:t>
            </a:r>
            <a:r>
              <a:rPr lang="en-US" sz="1800" dirty="0"/>
              <a:t> Music International GmbH.</a:t>
            </a:r>
          </a:p>
          <a:p>
            <a:pPr marL="914400" indent="-803275">
              <a:lnSpc>
                <a:spcPct val="120000"/>
              </a:lnSpc>
              <a:spcBef>
                <a:spcPts val="0"/>
              </a:spcBef>
              <a:spcAft>
                <a:spcPts val="0"/>
              </a:spcAft>
              <a:buNone/>
              <a:tabLst>
                <a:tab pos="573088" algn="l"/>
              </a:tabLst>
            </a:pPr>
            <a:r>
              <a:rPr lang="en-US" sz="1800" dirty="0"/>
              <a:t>710	2	Barenboim-Said </a:t>
            </a:r>
            <a:r>
              <a:rPr lang="en-US" sz="1800" dirty="0" err="1"/>
              <a:t>Fundación</a:t>
            </a:r>
            <a:r>
              <a:rPr lang="en-US" sz="1800" dirty="0"/>
              <a:t>.</a:t>
            </a:r>
          </a:p>
          <a:p>
            <a:pPr marL="914400" indent="-803275">
              <a:lnSpc>
                <a:spcPct val="120000"/>
              </a:lnSpc>
              <a:spcBef>
                <a:spcPts val="0"/>
              </a:spcBef>
              <a:spcAft>
                <a:spcPts val="0"/>
              </a:spcAft>
              <a:buNone/>
              <a:tabLst>
                <a:tab pos="573088" algn="l"/>
              </a:tabLst>
            </a:pPr>
            <a:r>
              <a:rPr lang="en-US" sz="1800" dirty="0"/>
              <a:t>710	1	Andalusia (Spain).</a:t>
            </a:r>
            <a:r>
              <a:rPr lang="en-US" sz="1800" b="1" dirty="0"/>
              <a:t> </a:t>
            </a:r>
            <a:r>
              <a:rPr lang="en-US" sz="1800" dirty="0"/>
              <a:t>$b </a:t>
            </a:r>
            <a:r>
              <a:rPr lang="en-US" sz="1800" dirty="0" err="1"/>
              <a:t>Consejería</a:t>
            </a:r>
            <a:r>
              <a:rPr lang="en-US" sz="1800" dirty="0"/>
              <a:t> de </a:t>
            </a:r>
            <a:r>
              <a:rPr lang="en-US" sz="1800" dirty="0" err="1"/>
              <a:t>Cultura</a:t>
            </a:r>
            <a:r>
              <a:rPr lang="en-US" sz="1800" dirty="0"/>
              <a:t>.</a:t>
            </a:r>
          </a:p>
          <a:p>
            <a:pPr marL="914400" indent="-803275">
              <a:lnSpc>
                <a:spcPct val="120000"/>
              </a:lnSpc>
              <a:spcBef>
                <a:spcPts val="0"/>
              </a:spcBef>
              <a:spcAft>
                <a:spcPts val="0"/>
              </a:spcAft>
              <a:buNone/>
              <a:tabLst>
                <a:tab pos="573088" algn="l"/>
              </a:tabLst>
            </a:pPr>
            <a:r>
              <a:rPr lang="en-US" sz="1800" dirty="0"/>
              <a:t>710	2	Warner Classics (Firm)</a:t>
            </a:r>
          </a:p>
          <a:p>
            <a:pPr marL="914400" indent="-803275">
              <a:lnSpc>
                <a:spcPct val="120000"/>
              </a:lnSpc>
              <a:spcBef>
                <a:spcPts val="0"/>
              </a:spcBef>
              <a:spcAft>
                <a:spcPts val="0"/>
              </a:spcAft>
              <a:buNone/>
              <a:tabLst>
                <a:tab pos="573088" algn="l"/>
              </a:tabLst>
            </a:pPr>
            <a:r>
              <a:rPr lang="en-US" sz="1800" dirty="0"/>
              <a:t>710	2	</a:t>
            </a:r>
            <a:r>
              <a:rPr lang="en-US" sz="1800" dirty="0" err="1"/>
              <a:t>ArteCinema</a:t>
            </a:r>
            <a:r>
              <a:rPr lang="en-US" sz="1800" dirty="0"/>
              <a:t> Film, Inc.</a:t>
            </a:r>
          </a:p>
          <a:p>
            <a:pPr marL="914400" indent="-803275">
              <a:lnSpc>
                <a:spcPct val="120000"/>
              </a:lnSpc>
              <a:spcBef>
                <a:spcPts val="0"/>
              </a:spcBef>
              <a:spcAft>
                <a:spcPts val="0"/>
              </a:spcAft>
              <a:buNone/>
              <a:tabLst>
                <a:tab pos="573088" algn="l"/>
              </a:tabLst>
            </a:pPr>
            <a:r>
              <a:rPr lang="en-US" sz="1800" dirty="0"/>
              <a:t>740	41	The Ramallah concert. </a:t>
            </a:r>
          </a:p>
        </p:txBody>
      </p:sp>
    </p:spTree>
    <p:extLst>
      <p:ext uri="{BB962C8B-B14F-4D97-AF65-F5344CB8AC3E}">
        <p14:creationId xmlns:p14="http://schemas.microsoft.com/office/powerpoint/2010/main" val="1691414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VHS</a:t>
            </a:r>
            <a:endParaRPr lang="en-US" dirty="0"/>
          </a:p>
        </p:txBody>
      </p:sp>
      <p:sp>
        <p:nvSpPr>
          <p:cNvPr id="3" name="Content Placeholder 2"/>
          <p:cNvSpPr>
            <a:spLocks noGrp="1"/>
          </p:cNvSpPr>
          <p:nvPr>
            <p:ph idx="1"/>
          </p:nvPr>
        </p:nvSpPr>
        <p:spPr/>
        <p:txBody>
          <a:bodyPr>
            <a:normAutofit lnSpcReduction="10000"/>
          </a:bodyPr>
          <a:lstStyle/>
          <a:p>
            <a:r>
              <a:rPr lang="en-US" dirty="0"/>
              <a:t>Fixed field changes</a:t>
            </a:r>
          </a:p>
          <a:p>
            <a:r>
              <a:rPr lang="en-US" dirty="0" smtClean="0"/>
              <a:t>007 changes</a:t>
            </a:r>
          </a:p>
          <a:p>
            <a:pPr lvl="1"/>
            <a:r>
              <a:rPr lang="en-US" dirty="0" smtClean="0"/>
              <a:t>$b = f (videocassette), $e = b (VHS), $g = h (videotape), $h = o (1/2 in.)</a:t>
            </a:r>
          </a:p>
          <a:p>
            <a:r>
              <a:rPr lang="en-US" dirty="0" smtClean="0"/>
              <a:t>300 changes</a:t>
            </a:r>
          </a:p>
          <a:p>
            <a:pPr lvl="1"/>
            <a:r>
              <a:rPr lang="en-US" dirty="0" smtClean="0"/>
              <a:t>$a = 1 videocassette, $c = 1/2 in.</a:t>
            </a:r>
          </a:p>
          <a:p>
            <a:r>
              <a:rPr lang="en-US" dirty="0" smtClean="0"/>
              <a:t>338 changes</a:t>
            </a:r>
          </a:p>
          <a:p>
            <a:pPr lvl="1"/>
            <a:r>
              <a:rPr lang="en-US" dirty="0" smtClean="0"/>
              <a:t>videocassette $b </a:t>
            </a:r>
            <a:r>
              <a:rPr lang="en-US" dirty="0" err="1" smtClean="0"/>
              <a:t>vf</a:t>
            </a:r>
            <a:r>
              <a:rPr lang="en-US" dirty="0" smtClean="0"/>
              <a:t> $2 </a:t>
            </a:r>
            <a:r>
              <a:rPr lang="en-US" dirty="0" err="1" smtClean="0"/>
              <a:t>rdacarrier</a:t>
            </a:r>
            <a:endParaRPr lang="en-US" dirty="0" smtClean="0"/>
          </a:p>
          <a:p>
            <a:r>
              <a:rPr lang="en-US" dirty="0" smtClean="0"/>
              <a:t>344 changes</a:t>
            </a:r>
          </a:p>
          <a:p>
            <a:pPr lvl="1"/>
            <a:r>
              <a:rPr lang="en-US" dirty="0" smtClean="0"/>
              <a:t>$a = analog, $b = magnetic</a:t>
            </a:r>
          </a:p>
          <a:p>
            <a:r>
              <a:rPr lang="en-US" dirty="0" smtClean="0"/>
              <a:t>346</a:t>
            </a:r>
          </a:p>
          <a:p>
            <a:pPr lvl="1"/>
            <a:r>
              <a:rPr lang="en-US" dirty="0" smtClean="0"/>
              <a:t>$a = VHS, $b = [broadcast standard]</a:t>
            </a:r>
            <a:endParaRPr lang="en-US" dirty="0"/>
          </a:p>
        </p:txBody>
      </p:sp>
      <p:pic>
        <p:nvPicPr>
          <p:cNvPr id="5122" name="Picture 2" descr="https://upload.wikimedia.org/wikipedia/commons/3/3b/VHS_-_Kasset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4" t="9050" b="15977"/>
          <a:stretch/>
        </p:blipFill>
        <p:spPr bwMode="auto">
          <a:xfrm>
            <a:off x="7306385" y="3376436"/>
            <a:ext cx="4041576" cy="2390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03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Video/ </a:t>
            </a:r>
            <a:br>
              <a:rPr lang="en-US" dirty="0" smtClean="0"/>
            </a:br>
            <a:r>
              <a:rPr lang="en-US" dirty="0" smtClean="0"/>
              <a:t>Video Files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Fixed field changes</a:t>
            </a:r>
          </a:p>
          <a:p>
            <a:r>
              <a:rPr lang="en-US" dirty="0"/>
              <a:t>007 </a:t>
            </a:r>
            <a:r>
              <a:rPr lang="en-US" dirty="0" smtClean="0"/>
              <a:t>changes dramatically</a:t>
            </a:r>
          </a:p>
          <a:p>
            <a:pPr lvl="1"/>
            <a:r>
              <a:rPr lang="en-US" dirty="0" smtClean="0"/>
              <a:t>$a = c (electronic resource), $b = r (remote), $d = color content (coding varies), $e = n (no dimensions), $f = a (sound), $g = image bit depth (varies), $h = file format(s) (varies), $</a:t>
            </a:r>
            <a:r>
              <a:rPr lang="en-US" dirty="0" err="1" smtClean="0"/>
              <a:t>i</a:t>
            </a:r>
            <a:r>
              <a:rPr lang="en-US" dirty="0" smtClean="0"/>
              <a:t> = n (most likely choice), $j = antecedent (varies), $k = level of compression (varies), $l = reformatting quality (varies)</a:t>
            </a:r>
            <a:endParaRPr lang="en-US" dirty="0"/>
          </a:p>
          <a:p>
            <a:r>
              <a:rPr lang="en-US" dirty="0" smtClean="0"/>
              <a:t>300 </a:t>
            </a:r>
            <a:r>
              <a:rPr lang="en-US" dirty="0"/>
              <a:t>changes</a:t>
            </a:r>
          </a:p>
          <a:p>
            <a:pPr lvl="1"/>
            <a:r>
              <a:rPr lang="en-US" dirty="0"/>
              <a:t>$a = </a:t>
            </a:r>
            <a:r>
              <a:rPr lang="en-US" dirty="0" smtClean="0"/>
              <a:t>1 online resource, $c = [leave blank]</a:t>
            </a:r>
          </a:p>
          <a:p>
            <a:r>
              <a:rPr lang="en-US" dirty="0" smtClean="0"/>
              <a:t>337 changes</a:t>
            </a:r>
          </a:p>
          <a:p>
            <a:pPr lvl="1"/>
            <a:r>
              <a:rPr lang="en-US" dirty="0" smtClean="0"/>
              <a:t>computer $b c $2 </a:t>
            </a:r>
            <a:r>
              <a:rPr lang="en-US" dirty="0" err="1" smtClean="0"/>
              <a:t>rdamedia</a:t>
            </a:r>
            <a:endParaRPr lang="en-US" dirty="0" smtClean="0"/>
          </a:p>
          <a:p>
            <a:r>
              <a:rPr lang="en-US" dirty="0" smtClean="0"/>
              <a:t>338 changes</a:t>
            </a:r>
          </a:p>
          <a:p>
            <a:pPr lvl="1"/>
            <a:r>
              <a:rPr lang="en-US" dirty="0" smtClean="0"/>
              <a:t>online resource $b </a:t>
            </a:r>
            <a:r>
              <a:rPr lang="en-US" dirty="0" err="1" smtClean="0"/>
              <a:t>cr</a:t>
            </a:r>
            <a:r>
              <a:rPr lang="en-US" dirty="0" smtClean="0"/>
              <a:t> $2 </a:t>
            </a:r>
            <a:r>
              <a:rPr lang="en-US" dirty="0" err="1" smtClean="0"/>
              <a:t>rdacarrier</a:t>
            </a:r>
            <a:endParaRPr lang="en-US" dirty="0" smtClean="0"/>
          </a:p>
          <a:p>
            <a:r>
              <a:rPr lang="en-US" dirty="0" smtClean="0"/>
              <a:t>344 changes</a:t>
            </a:r>
          </a:p>
          <a:p>
            <a:pPr lvl="1"/>
            <a:r>
              <a:rPr lang="en-US" dirty="0" smtClean="0"/>
              <a:t>$b = [leave blank]</a:t>
            </a:r>
            <a:endParaRPr lang="en-US" dirty="0"/>
          </a:p>
          <a:p>
            <a:r>
              <a:rPr lang="en-US" dirty="0" smtClean="0"/>
              <a:t>347 changes</a:t>
            </a:r>
          </a:p>
          <a:p>
            <a:pPr lvl="1"/>
            <a:r>
              <a:rPr lang="en-US" dirty="0" smtClean="0"/>
              <a:t>$b = [video encoding format], $c = [file size], $d = [resolution], $f = [encoded bitrate]</a:t>
            </a:r>
            <a:endParaRPr lang="en-US" dirty="0"/>
          </a:p>
        </p:txBody>
      </p:sp>
      <p:pic>
        <p:nvPicPr>
          <p:cNvPr id="3074" name="Picture 2" descr="https://pixabay.com/static/uploads/photo/2015/03/20/18/01/film-strip-682641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362" y="3531056"/>
            <a:ext cx="4484318" cy="149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06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Consulted</a:t>
            </a:r>
            <a:endParaRPr lang="en-US" dirty="0"/>
          </a:p>
        </p:txBody>
      </p:sp>
      <p:sp>
        <p:nvSpPr>
          <p:cNvPr id="3" name="Content Placeholder 2"/>
          <p:cNvSpPr>
            <a:spLocks noGrp="1"/>
          </p:cNvSpPr>
          <p:nvPr>
            <p:ph idx="1"/>
          </p:nvPr>
        </p:nvSpPr>
        <p:spPr/>
        <p:txBody>
          <a:bodyPr>
            <a:normAutofit/>
          </a:bodyPr>
          <a:lstStyle/>
          <a:p>
            <a:r>
              <a:rPr lang="en-US" dirty="0" smtClean="0"/>
              <a:t>LC. “RDA </a:t>
            </a:r>
            <a:r>
              <a:rPr lang="en-US" dirty="0"/>
              <a:t>Record Examples.” </a:t>
            </a:r>
            <a:r>
              <a:rPr lang="en-US" dirty="0">
                <a:hlinkClick r:id="rId2"/>
              </a:rPr>
              <a:t>http://</a:t>
            </a:r>
            <a:r>
              <a:rPr lang="en-US" dirty="0" smtClean="0">
                <a:hlinkClick r:id="rId2"/>
              </a:rPr>
              <a:t>www.loc.gov/catworkshop/RDA%20training%20materials /SCT%20RDA%20Records%20TG/</a:t>
            </a:r>
            <a:r>
              <a:rPr lang="en-US" dirty="0" smtClean="0"/>
              <a:t> </a:t>
            </a:r>
            <a:endParaRPr lang="en-US" dirty="0"/>
          </a:p>
          <a:p>
            <a:r>
              <a:rPr lang="en-US" dirty="0" smtClean="0"/>
              <a:t>LC</a:t>
            </a:r>
            <a:r>
              <a:rPr lang="en-US" dirty="0"/>
              <a:t>. “Value Lists for Codes and Controlled Vocabularies.” </a:t>
            </a:r>
            <a:r>
              <a:rPr lang="en-US" u="sng" dirty="0">
                <a:hlinkClick r:id="rId3"/>
              </a:rPr>
              <a:t>http://www.loc.gov/standards/valuelist/index.html</a:t>
            </a:r>
            <a:r>
              <a:rPr lang="en-US" dirty="0"/>
              <a:t> </a:t>
            </a:r>
          </a:p>
          <a:p>
            <a:r>
              <a:rPr lang="en-US" dirty="0" smtClean="0"/>
              <a:t>Maxwell, Robert L. </a:t>
            </a:r>
            <a:r>
              <a:rPr lang="en-US" i="1" dirty="0" smtClean="0"/>
              <a:t>Maxwell’s Handbook for RDA</a:t>
            </a:r>
            <a:r>
              <a:rPr lang="en-US" dirty="0" smtClean="0"/>
              <a:t>. Chicago: ALA Editions, 2013.</a:t>
            </a:r>
          </a:p>
          <a:p>
            <a:r>
              <a:rPr lang="en-US" dirty="0" smtClean="0"/>
              <a:t>OCLC. “Bibliographic Formats and Standards.” </a:t>
            </a:r>
            <a:r>
              <a:rPr lang="en-US" dirty="0" smtClean="0">
                <a:hlinkClick r:id="rId4"/>
              </a:rPr>
              <a:t>http://www.oclc.org/bibformats/en.html</a:t>
            </a:r>
            <a:endParaRPr lang="en-US" dirty="0" smtClean="0"/>
          </a:p>
          <a:p>
            <a:r>
              <a:rPr lang="en-US" dirty="0" smtClean="0"/>
              <a:t>OLAC. “Best Practices  for Cataloging DVD-Video and Blu-ray discs: Using RDA and MARC.” </a:t>
            </a:r>
            <a:r>
              <a:rPr lang="en-US" dirty="0" smtClean="0">
                <a:hlinkClick r:id="rId5" action="ppaction://hlinkfile"/>
              </a:rPr>
              <a:t>olacinc.org/</a:t>
            </a:r>
            <a:r>
              <a:rPr lang="en-US" dirty="0" err="1" smtClean="0">
                <a:hlinkClick r:id="rId5" action="ppaction://hlinkfile"/>
              </a:rPr>
              <a:t>drupal</a:t>
            </a:r>
            <a:r>
              <a:rPr lang="en-US" dirty="0" smtClean="0">
                <a:hlinkClick r:id="rId5" action="ppaction://hlinkfile"/>
              </a:rPr>
              <a:t>/</a:t>
            </a:r>
            <a:r>
              <a:rPr lang="en-US" dirty="0" err="1" smtClean="0">
                <a:hlinkClick r:id="rId5" action="ppaction://hlinkfile"/>
              </a:rPr>
              <a:t>capc_files</a:t>
            </a:r>
            <a:r>
              <a:rPr lang="en-US" dirty="0" smtClean="0">
                <a:hlinkClick r:id="rId5" action="ppaction://hlinkfile"/>
              </a:rPr>
              <a:t>/DVD_RDA_Guide.pdf</a:t>
            </a:r>
            <a:endParaRPr lang="en-US" dirty="0" smtClean="0"/>
          </a:p>
          <a:p>
            <a:r>
              <a:rPr lang="en-US" dirty="0" smtClean="0"/>
              <a:t>“RDA Toolkit.” </a:t>
            </a:r>
            <a:r>
              <a:rPr lang="en-US" dirty="0" smtClean="0">
                <a:hlinkClick r:id="rId6"/>
              </a:rPr>
              <a:t>http://access.rdatoolkit.org/</a:t>
            </a:r>
            <a:endParaRPr lang="en-US" dirty="0" smtClean="0"/>
          </a:p>
          <a:p>
            <a:endParaRPr lang="en-US" dirty="0" smtClean="0"/>
          </a:p>
        </p:txBody>
      </p:sp>
    </p:spTree>
    <p:extLst>
      <p:ext uri="{BB962C8B-B14F-4D97-AF65-F5344CB8AC3E}">
        <p14:creationId xmlns:p14="http://schemas.microsoft.com/office/powerpoint/2010/main" val="1505391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Cataloging Video Recordings in RDA</a:t>
            </a:r>
            <a:br>
              <a:rPr lang="en-US" sz="5400" dirty="0" smtClean="0"/>
            </a:br>
            <a:r>
              <a:rPr lang="en-US" sz="5400" dirty="0"/>
              <a:t/>
            </a:r>
            <a:br>
              <a:rPr lang="en-US" sz="5400" dirty="0"/>
            </a:br>
            <a:r>
              <a:rPr lang="en-US" sz="4000" dirty="0" smtClean="0"/>
              <a:t>Southeast Music Library Association </a:t>
            </a:r>
            <a:br>
              <a:rPr lang="en-US" sz="4000" dirty="0" smtClean="0"/>
            </a:br>
            <a:r>
              <a:rPr lang="en-US" sz="4000" dirty="0" smtClean="0"/>
              <a:t>October 20, 2016</a:t>
            </a:r>
            <a:br>
              <a:rPr lang="en-US" sz="4000" dirty="0" smtClean="0"/>
            </a:br>
            <a:r>
              <a:rPr lang="en-US" sz="4000" dirty="0" smtClean="0"/>
              <a:t>Durham, NC</a:t>
            </a:r>
            <a:endParaRPr lang="en-US" sz="5400" dirty="0"/>
          </a:p>
        </p:txBody>
      </p:sp>
      <p:sp>
        <p:nvSpPr>
          <p:cNvPr id="5" name="Text Placeholder 4"/>
          <p:cNvSpPr>
            <a:spLocks noGrp="1"/>
          </p:cNvSpPr>
          <p:nvPr>
            <p:ph type="subTitle" idx="1"/>
          </p:nvPr>
        </p:nvSpPr>
        <p:spPr/>
        <p:txBody>
          <a:bodyPr>
            <a:normAutofit/>
          </a:bodyPr>
          <a:lstStyle/>
          <a:p>
            <a:r>
              <a:rPr lang="en-US" dirty="0" smtClean="0"/>
              <a:t>Dr. Sonia Archer-Capuzzo</a:t>
            </a:r>
          </a:p>
          <a:p>
            <a:r>
              <a:rPr lang="en-US" dirty="0" smtClean="0"/>
              <a:t>smarcherdma@gmail.com</a:t>
            </a:r>
            <a:endParaRPr lang="en-US" dirty="0"/>
          </a:p>
          <a:p>
            <a:endParaRPr lang="en-US" dirty="0" smtClean="0"/>
          </a:p>
          <a:p>
            <a:endParaRPr lang="en-US" dirty="0"/>
          </a:p>
        </p:txBody>
      </p:sp>
    </p:spTree>
    <p:extLst>
      <p:ext uri="{BB962C8B-B14F-4D97-AF65-F5344CB8AC3E}">
        <p14:creationId xmlns:p14="http://schemas.microsoft.com/office/powerpoint/2010/main" val="401397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idx="1"/>
          </p:nvPr>
        </p:nvSpPr>
        <p:spPr>
          <a:xfrm>
            <a:off x="1097280" y="1845733"/>
            <a:ext cx="10058400" cy="4287211"/>
          </a:xfrm>
        </p:spPr>
        <p:txBody>
          <a:bodyPr>
            <a:normAutofit fontScale="92500" lnSpcReduction="10000"/>
          </a:bodyPr>
          <a:lstStyle/>
          <a:p>
            <a:pPr marL="1146175" indent="-1031875">
              <a:buNone/>
              <a:tabLst>
                <a:tab pos="682625" algn="l"/>
                <a:tab pos="1146175" algn="l"/>
              </a:tabLst>
            </a:pPr>
            <a:r>
              <a:rPr lang="en-US" dirty="0"/>
              <a:t>505	00	$t Let’s face the music and dance / $r Irving Berlin -- $t Devil may care / $r Bob </a:t>
            </a:r>
            <a:r>
              <a:rPr lang="en-US" dirty="0" err="1"/>
              <a:t>Dorough</a:t>
            </a:r>
            <a:r>
              <a:rPr lang="en-US" dirty="0"/>
              <a:t> -- $t Let’s fall in love / $r Ted Koehler, $r Harold </a:t>
            </a:r>
            <a:r>
              <a:rPr lang="en-US" dirty="0" err="1"/>
              <a:t>Arien</a:t>
            </a:r>
            <a:r>
              <a:rPr lang="en-US" dirty="0"/>
              <a:t> -- $t When I look in your eyes / $r Leslie </a:t>
            </a:r>
            <a:r>
              <a:rPr lang="en-US" dirty="0" err="1"/>
              <a:t>Bricusse</a:t>
            </a:r>
            <a:r>
              <a:rPr lang="en-US" dirty="0"/>
              <a:t> -- $t Popsicle toes / $r Michael Franks -- $t I’ve got you under my skin / $r Cole Porter -- $t I can’t give you anything but love / $r Jimmy McHugh, $r Dorothy Fields -- $t I’ll string along with you / $r Harry Warren, $r Al </a:t>
            </a:r>
            <a:r>
              <a:rPr lang="en-US" dirty="0" err="1"/>
              <a:t>Dubin</a:t>
            </a:r>
            <a:r>
              <a:rPr lang="en-US" dirty="0"/>
              <a:t> -- $t East of the sun (and west of the moon) / $r Brooks Bowman -- $t Pick yourself up / $r Jerome Kern, $r Dorothy Fields -- $t The best thing for you / $r Irving Berlin -- $t Do it again / $r George Gershwin, $r B.G. </a:t>
            </a:r>
            <a:r>
              <a:rPr lang="en-US" dirty="0" err="1"/>
              <a:t>DeSylva</a:t>
            </a:r>
            <a:r>
              <a:rPr lang="en-US" dirty="0"/>
              <a:t> -- </a:t>
            </a:r>
            <a:r>
              <a:rPr lang="en-US" dirty="0" smtClean="0"/>
              <a:t>$g Bonus track: $t </a:t>
            </a:r>
            <a:r>
              <a:rPr lang="en-US" dirty="0"/>
              <a:t>Why should I care.</a:t>
            </a:r>
          </a:p>
          <a:p>
            <a:pPr marL="1146175" indent="-1031875">
              <a:buNone/>
              <a:tabLst>
                <a:tab pos="682625" algn="l"/>
                <a:tab pos="1146175" algn="l"/>
              </a:tabLst>
            </a:pPr>
            <a:r>
              <a:rPr lang="en-US" dirty="0" smtClean="0"/>
              <a:t>700	1_	Krall, Diana, $e performer, $e arranger of music.</a:t>
            </a:r>
          </a:p>
          <a:p>
            <a:pPr marL="1146175" indent="-1031875">
              <a:buNone/>
              <a:tabLst>
                <a:tab pos="682625" algn="l"/>
                <a:tab pos="1146175" algn="l"/>
              </a:tabLst>
            </a:pPr>
            <a:r>
              <a:rPr lang="en-US" dirty="0" smtClean="0"/>
              <a:t>700	1_	</a:t>
            </a:r>
            <a:r>
              <a:rPr lang="en-US" dirty="0" err="1" smtClean="0"/>
              <a:t>LiPuma</a:t>
            </a:r>
            <a:r>
              <a:rPr lang="en-US" dirty="0" smtClean="0"/>
              <a:t>, Tommy, $e producer.</a:t>
            </a:r>
          </a:p>
          <a:p>
            <a:pPr marL="1146175" indent="-1031875">
              <a:buNone/>
              <a:tabLst>
                <a:tab pos="682625" algn="l"/>
                <a:tab pos="1146175" algn="l"/>
              </a:tabLst>
            </a:pPr>
            <a:r>
              <a:rPr lang="en-US" dirty="0" smtClean="0"/>
              <a:t>700	1_	Mandel, Johnny, $e arranger of music.</a:t>
            </a:r>
          </a:p>
          <a:p>
            <a:pPr marL="1146175" indent="-1031875">
              <a:buNone/>
              <a:tabLst>
                <a:tab pos="682625" algn="l"/>
                <a:tab pos="1146175" algn="l"/>
              </a:tabLst>
            </a:pPr>
            <a:r>
              <a:rPr lang="en-US" dirty="0" smtClean="0"/>
              <a:t>700	1_	Malone, Russell, $e performer.</a:t>
            </a:r>
          </a:p>
          <a:p>
            <a:pPr marL="1146175" indent="-1031875">
              <a:buNone/>
              <a:tabLst>
                <a:tab pos="682625" algn="l"/>
                <a:tab pos="1146175" algn="l"/>
              </a:tabLst>
            </a:pPr>
            <a:r>
              <a:rPr lang="en-US" dirty="0" smtClean="0"/>
              <a:t>etc.</a:t>
            </a:r>
          </a:p>
        </p:txBody>
      </p:sp>
    </p:spTree>
    <p:extLst>
      <p:ext uri="{BB962C8B-B14F-4D97-AF65-F5344CB8AC3E}">
        <p14:creationId xmlns:p14="http://schemas.microsoft.com/office/powerpoint/2010/main" val="195801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Recordings</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C:\Users\smarcher\Desktop\SEMLA RDA workshop\Images\Ramallah Concert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254" y="488833"/>
            <a:ext cx="3626510" cy="510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10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0" name="Picture 8" descr="http://upload.wikimedia.org/wikipedia/commons/6/63/VHS_cassette_tape_05.JPG"/>
          <p:cNvPicPr>
            <a:picLocks noChangeAspect="1" noChangeArrowheads="1"/>
          </p:cNvPicPr>
          <p:nvPr/>
        </p:nvPicPr>
        <p:blipFill>
          <a:blip r:embed="rId3" cstate="print">
            <a:clrChange>
              <a:clrFrom>
                <a:srgbClr val="F1F1F1"/>
              </a:clrFrom>
              <a:clrTo>
                <a:srgbClr val="F1F1F1">
                  <a:alpha val="0"/>
                </a:srgbClr>
              </a:clrTo>
            </a:clrChange>
          </a:blip>
          <a:srcRect/>
          <a:stretch>
            <a:fillRect/>
          </a:stretch>
        </p:blipFill>
        <p:spPr bwMode="auto">
          <a:xfrm>
            <a:off x="8559800" y="2554839"/>
            <a:ext cx="2288327" cy="1600200"/>
          </a:xfrm>
          <a:prstGeom prst="rect">
            <a:avLst/>
          </a:prstGeom>
          <a:noFill/>
        </p:spPr>
      </p:pic>
      <p:pic>
        <p:nvPicPr>
          <p:cNvPr id="54276" name="Picture 4" descr="http://upload.wikimedia.org/wikipedia/commons/3/32/Blu_ray_icon.png"/>
          <p:cNvPicPr>
            <a:picLocks noChangeAspect="1" noChangeArrowheads="1"/>
          </p:cNvPicPr>
          <p:nvPr/>
        </p:nvPicPr>
        <p:blipFill>
          <a:blip r:embed="rId4" cstate="print"/>
          <a:srcRect/>
          <a:stretch>
            <a:fillRect/>
          </a:stretch>
        </p:blipFill>
        <p:spPr bwMode="auto">
          <a:xfrm>
            <a:off x="10022627" y="1061412"/>
            <a:ext cx="2057400" cy="2057400"/>
          </a:xfrm>
          <a:prstGeom prst="rect">
            <a:avLst/>
          </a:prstGeom>
          <a:noFill/>
        </p:spPr>
      </p:pic>
      <p:sp>
        <p:nvSpPr>
          <p:cNvPr id="2" name="Title 1"/>
          <p:cNvSpPr>
            <a:spLocks noGrp="1"/>
          </p:cNvSpPr>
          <p:nvPr>
            <p:ph type="title"/>
          </p:nvPr>
        </p:nvSpPr>
        <p:spPr/>
        <p:txBody>
          <a:bodyPr>
            <a:normAutofit/>
          </a:bodyPr>
          <a:lstStyle/>
          <a:p>
            <a:r>
              <a:rPr lang="en-US" dirty="0" smtClean="0"/>
              <a:t>Video Formats</a:t>
            </a:r>
            <a:endParaRPr lang="en-US" dirty="0"/>
          </a:p>
        </p:txBody>
      </p:sp>
      <p:sp>
        <p:nvSpPr>
          <p:cNvPr id="3" name="Content Placeholder 2"/>
          <p:cNvSpPr>
            <a:spLocks noGrp="1"/>
          </p:cNvSpPr>
          <p:nvPr>
            <p:ph idx="1"/>
          </p:nvPr>
        </p:nvSpPr>
        <p:spPr>
          <a:xfrm>
            <a:off x="1905000" y="1981200"/>
            <a:ext cx="5638800" cy="4648200"/>
          </a:xfrm>
        </p:spPr>
        <p:txBody>
          <a:bodyPr>
            <a:normAutofit/>
          </a:bodyPr>
          <a:lstStyle/>
          <a:p>
            <a:r>
              <a:rPr lang="en-US" dirty="0" smtClean="0"/>
              <a:t>DVD: Digital versatile disk</a:t>
            </a:r>
          </a:p>
          <a:p>
            <a:pPr lvl="1"/>
            <a:r>
              <a:rPr lang="en-US" dirty="0" smtClean="0"/>
              <a:t>Introduced </a:t>
            </a:r>
            <a:r>
              <a:rPr lang="en-US" dirty="0"/>
              <a:t>in U.S. in 1997</a:t>
            </a:r>
          </a:p>
          <a:p>
            <a:r>
              <a:rPr lang="en-US" dirty="0"/>
              <a:t>Blu-Ray </a:t>
            </a:r>
            <a:r>
              <a:rPr lang="en-US" dirty="0" smtClean="0"/>
              <a:t>and HD DVD introduced </a:t>
            </a:r>
            <a:r>
              <a:rPr lang="en-US" dirty="0"/>
              <a:t>in U.S. in </a:t>
            </a:r>
            <a:r>
              <a:rPr lang="en-US" dirty="0" smtClean="0"/>
              <a:t>2006</a:t>
            </a:r>
          </a:p>
          <a:p>
            <a:pPr lvl="1"/>
            <a:r>
              <a:rPr lang="en-US" dirty="0" smtClean="0"/>
              <a:t>“Format war” of 2006-2008, </a:t>
            </a:r>
            <a:r>
              <a:rPr lang="en-US" dirty="0" err="1" smtClean="0"/>
              <a:t>Blu</a:t>
            </a:r>
            <a:r>
              <a:rPr lang="en-US" dirty="0" smtClean="0"/>
              <a:t>-Ray won</a:t>
            </a:r>
          </a:p>
          <a:p>
            <a:r>
              <a:rPr lang="en-US" dirty="0" smtClean="0"/>
              <a:t>VHS: Video home system</a:t>
            </a:r>
          </a:p>
          <a:p>
            <a:pPr lvl="1"/>
            <a:r>
              <a:rPr lang="en-US" dirty="0" smtClean="0"/>
              <a:t>1977: first commercially available VHS-based VCRs sold in US</a:t>
            </a:r>
          </a:p>
          <a:p>
            <a:pPr lvl="1"/>
            <a:r>
              <a:rPr lang="en-US" dirty="0" smtClean="0"/>
              <a:t>Won format war with </a:t>
            </a:r>
            <a:r>
              <a:rPr lang="en-US" dirty="0" err="1" smtClean="0"/>
              <a:t>Betamax</a:t>
            </a:r>
            <a:r>
              <a:rPr lang="en-US" dirty="0" smtClean="0"/>
              <a:t> in late 1970s-early 1980s</a:t>
            </a:r>
          </a:p>
          <a:p>
            <a:r>
              <a:rPr lang="en-US" dirty="0" smtClean="0"/>
              <a:t>Streaming video</a:t>
            </a:r>
          </a:p>
          <a:p>
            <a:pPr lvl="1"/>
            <a:r>
              <a:rPr lang="en-US" dirty="0" smtClean="0"/>
              <a:t>Content sent in compressed form over the Internet and displayed by the viewer in real time</a:t>
            </a:r>
          </a:p>
          <a:p>
            <a:pPr lvl="1"/>
            <a:endParaRPr lang="en-US" dirty="0" smtClean="0"/>
          </a:p>
          <a:p>
            <a:endParaRPr lang="en-US" dirty="0" smtClean="0"/>
          </a:p>
          <a:p>
            <a:pPr lvl="1"/>
            <a:endParaRPr lang="en-US" dirty="0" smtClean="0"/>
          </a:p>
          <a:p>
            <a:pPr lvl="1"/>
            <a:endParaRPr lang="en-US" dirty="0"/>
          </a:p>
        </p:txBody>
      </p:sp>
      <p:sp>
        <p:nvSpPr>
          <p:cNvPr id="9" name="TextBox 8"/>
          <p:cNvSpPr txBox="1"/>
          <p:nvPr/>
        </p:nvSpPr>
        <p:spPr>
          <a:xfrm>
            <a:off x="7467600" y="6396336"/>
            <a:ext cx="3124200" cy="461665"/>
          </a:xfrm>
          <a:prstGeom prst="rect">
            <a:avLst/>
          </a:prstGeom>
          <a:noFill/>
        </p:spPr>
        <p:txBody>
          <a:bodyPr wrap="square" rtlCol="0">
            <a:spAutoFit/>
          </a:bodyPr>
          <a:lstStyle/>
          <a:p>
            <a:r>
              <a:rPr lang="en-US" sz="1200" dirty="0"/>
              <a:t>Images from </a:t>
            </a:r>
            <a:r>
              <a:rPr lang="en-US" sz="1200" dirty="0">
                <a:hlinkClick r:id="rId5"/>
              </a:rPr>
              <a:t>commons.wikimedia.org</a:t>
            </a:r>
            <a:r>
              <a:rPr lang="en-US" sz="1200" dirty="0"/>
              <a:t>,  </a:t>
            </a:r>
            <a:r>
              <a:rPr lang="en-US" sz="1200" dirty="0">
                <a:hlinkClick r:id="rId6"/>
              </a:rPr>
              <a:t>pixabay.com</a:t>
            </a:r>
            <a:r>
              <a:rPr lang="en-US" sz="1200" dirty="0"/>
              <a:t> </a:t>
            </a:r>
          </a:p>
        </p:txBody>
      </p:sp>
      <p:pic>
        <p:nvPicPr>
          <p:cNvPr id="54274" name="Picture 2" descr="http://upload.wikimedia.org/wikipedia/commons/8/8d/DVD_video_icon.png"/>
          <p:cNvPicPr>
            <a:picLocks noChangeAspect="1" noChangeArrowheads="1"/>
          </p:cNvPicPr>
          <p:nvPr/>
        </p:nvPicPr>
        <p:blipFill>
          <a:blip r:embed="rId7" cstate="print"/>
          <a:srcRect/>
          <a:stretch>
            <a:fillRect/>
          </a:stretch>
        </p:blipFill>
        <p:spPr bwMode="auto">
          <a:xfrm>
            <a:off x="8488680" y="256585"/>
            <a:ext cx="1981200" cy="1981200"/>
          </a:xfrm>
          <a:prstGeom prst="rect">
            <a:avLst/>
          </a:prstGeom>
          <a:noFill/>
        </p:spPr>
      </p:pic>
      <p:pic>
        <p:nvPicPr>
          <p:cNvPr id="54282" name="Picture 10" descr="http://pixabay.com/static/uploads/photo/2012/11/04/08/23/cinema-strip-64074_640.jpg"/>
          <p:cNvPicPr>
            <a:picLocks noChangeAspect="1" noChangeArrowheads="1"/>
          </p:cNvPicPr>
          <p:nvPr/>
        </p:nvPicPr>
        <p:blipFill>
          <a:blip r:embed="rId8" cstate="print"/>
          <a:srcRect/>
          <a:stretch>
            <a:fillRect/>
          </a:stretch>
        </p:blipFill>
        <p:spPr bwMode="auto">
          <a:xfrm>
            <a:off x="9230127" y="4277129"/>
            <a:ext cx="2479506"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602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 new record</a:t>
            </a:r>
            <a:endParaRPr lang="en-US" dirty="0"/>
          </a:p>
        </p:txBody>
      </p:sp>
      <p:sp>
        <p:nvSpPr>
          <p:cNvPr id="3" name="Content Placeholder 2"/>
          <p:cNvSpPr>
            <a:spLocks noGrp="1"/>
          </p:cNvSpPr>
          <p:nvPr>
            <p:ph idx="1"/>
          </p:nvPr>
        </p:nvSpPr>
        <p:spPr/>
        <p:txBody>
          <a:bodyPr>
            <a:normAutofit/>
          </a:bodyPr>
          <a:lstStyle/>
          <a:p>
            <a:r>
              <a:rPr lang="en-US" dirty="0" smtClean="0"/>
              <a:t>Black &amp; white vs. color</a:t>
            </a:r>
          </a:p>
          <a:p>
            <a:r>
              <a:rPr lang="en-US" dirty="0" smtClean="0"/>
              <a:t>Sound vs. silent</a:t>
            </a:r>
          </a:p>
          <a:p>
            <a:r>
              <a:rPr lang="en-US" dirty="0" smtClean="0"/>
              <a:t>Significantly different lengths</a:t>
            </a:r>
          </a:p>
          <a:p>
            <a:r>
              <a:rPr lang="en-US" dirty="0" smtClean="0"/>
              <a:t>Different machine/video recording format (VHS vs. DVD)</a:t>
            </a:r>
          </a:p>
          <a:p>
            <a:r>
              <a:rPr lang="en-US" dirty="0" smtClean="0"/>
              <a:t>Change in publication date</a:t>
            </a:r>
          </a:p>
          <a:p>
            <a:pPr lvl="1"/>
            <a:r>
              <a:rPr lang="en-US" dirty="0" smtClean="0"/>
              <a:t>Unless changes are just for container</a:t>
            </a:r>
          </a:p>
          <a:p>
            <a:r>
              <a:rPr lang="en-US" dirty="0" smtClean="0"/>
              <a:t>Dubbed vs. subtitles</a:t>
            </a:r>
          </a:p>
          <a:p>
            <a:r>
              <a:rPr lang="en-US" dirty="0" smtClean="0"/>
              <a:t>Different language version</a:t>
            </a:r>
            <a:endParaRPr lang="en-US" dirty="0"/>
          </a:p>
        </p:txBody>
      </p:sp>
      <p:pic>
        <p:nvPicPr>
          <p:cNvPr id="4" name="Picture 4" descr="http://7hcu2m4pvp40gm4i1b4wnin7u.wpengine.netdna-cdn.com/wp-content/uploads/sites/6/2014/07/Original.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781801" y="3886200"/>
            <a:ext cx="2644047" cy="2057400"/>
          </a:xfrm>
          <a:prstGeom prst="rect">
            <a:avLst/>
          </a:prstGeom>
          <a:noFill/>
        </p:spPr>
      </p:pic>
    </p:spTree>
    <p:extLst>
      <p:ext uri="{BB962C8B-B14F-4D97-AF65-F5344CB8AC3E}">
        <p14:creationId xmlns:p14="http://schemas.microsoft.com/office/powerpoint/2010/main" val="3124514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657</TotalTime>
  <Words>2060</Words>
  <Application>Microsoft Office PowerPoint</Application>
  <PresentationFormat>Widescreen</PresentationFormat>
  <Paragraphs>508</Paragraphs>
  <Slides>58</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Calibri</vt:lpstr>
      <vt:lpstr>Calibri Light</vt:lpstr>
      <vt:lpstr>Wingdings</vt:lpstr>
      <vt:lpstr>Retrospect</vt:lpstr>
      <vt:lpstr>Cataloging Video Recordings in RDA  Southeast Music Library Association (SEMLA) October 20, 2016 Durham, NC</vt:lpstr>
      <vt:lpstr>Relationships</vt:lpstr>
      <vt:lpstr>People, Corporate bodies, Families</vt:lpstr>
      <vt:lpstr>Contents notes</vt:lpstr>
      <vt:lpstr>Relationships</vt:lpstr>
      <vt:lpstr>Relationships</vt:lpstr>
      <vt:lpstr>Video Recordings</vt:lpstr>
      <vt:lpstr>Video Formats</vt:lpstr>
      <vt:lpstr>Input a new record</vt:lpstr>
      <vt:lpstr>Don’t input a new record</vt:lpstr>
      <vt:lpstr>Preferred source of information</vt:lpstr>
      <vt:lpstr>Preferred source of information</vt:lpstr>
      <vt:lpstr>Preferred source of information</vt:lpstr>
      <vt:lpstr>Title Proper</vt:lpstr>
      <vt:lpstr>Title</vt:lpstr>
      <vt:lpstr>Other titles</vt:lpstr>
      <vt:lpstr>Statement of responsibility</vt:lpstr>
      <vt:lpstr>Many Creators &amp; Contributors</vt:lpstr>
      <vt:lpstr>Statement of Responsibility</vt:lpstr>
      <vt:lpstr>Authorized Access Point</vt:lpstr>
      <vt:lpstr>Other Important Creators/Contributors</vt:lpstr>
      <vt:lpstr>Edition and Series Statements</vt:lpstr>
      <vt:lpstr>Production, etc., Information</vt:lpstr>
      <vt:lpstr>Publication Information</vt:lpstr>
      <vt:lpstr>So many dates!</vt:lpstr>
      <vt:lpstr>Publication and Copyright</vt:lpstr>
      <vt:lpstr>Physical Description</vt:lpstr>
      <vt:lpstr>Content, Media, Carrier Types</vt:lpstr>
      <vt:lpstr>Sound Characteristics</vt:lpstr>
      <vt:lpstr>Video Characteristics</vt:lpstr>
      <vt:lpstr>Digital File Characteristics</vt:lpstr>
      <vt:lpstr>Form of Work</vt:lpstr>
      <vt:lpstr>PowerPoint Presentation</vt:lpstr>
      <vt:lpstr>Aspect Ratio</vt:lpstr>
      <vt:lpstr>Equipment or System Requirements</vt:lpstr>
      <vt:lpstr>Contributors</vt:lpstr>
      <vt:lpstr>Cast as Contributors</vt:lpstr>
      <vt:lpstr>Duration</vt:lpstr>
      <vt:lpstr>Summary &amp; Target Audience</vt:lpstr>
      <vt:lpstr>Other 500 notes </vt:lpstr>
      <vt:lpstr>Numbers &amp; Codes</vt:lpstr>
      <vt:lpstr>Fixed Fields</vt:lpstr>
      <vt:lpstr>007</vt:lpstr>
      <vt:lpstr>007</vt:lpstr>
      <vt:lpstr>Identifiers of Manifestation</vt:lpstr>
      <vt:lpstr>Identifier of Manifestation</vt:lpstr>
      <vt:lpstr>Date/Time &amp; Place of Event</vt:lpstr>
      <vt:lpstr>Date/Time &amp; Place of Event</vt:lpstr>
      <vt:lpstr>Language &amp; Accessibility</vt:lpstr>
      <vt:lpstr>Language</vt:lpstr>
      <vt:lpstr>Putting it all together</vt:lpstr>
      <vt:lpstr>PowerPoint Presentation</vt:lpstr>
      <vt:lpstr>PowerPoint Presentation</vt:lpstr>
      <vt:lpstr>PowerPoint Presentation</vt:lpstr>
      <vt:lpstr>VHS</vt:lpstr>
      <vt:lpstr>Streaming Video/  Video Files</vt:lpstr>
      <vt:lpstr>Sources Consulted</vt:lpstr>
      <vt:lpstr>Cataloging Video Recordings in RDA  Southeast Music Library Association  October 20, 2016 Durham, NC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Archer-Capuzzo</dc:creator>
  <cp:lastModifiedBy>Sonia Archer-Capuzzo</cp:lastModifiedBy>
  <cp:revision>38</cp:revision>
  <dcterms:created xsi:type="dcterms:W3CDTF">2016-08-22T19:11:23Z</dcterms:created>
  <dcterms:modified xsi:type="dcterms:W3CDTF">2016-10-18T18:09:34Z</dcterms:modified>
</cp:coreProperties>
</file>