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61" r:id="rId3"/>
    <p:sldId id="258" r:id="rId4"/>
    <p:sldId id="259" r:id="rId5"/>
    <p:sldId id="260" r:id="rId6"/>
    <p:sldId id="262" r:id="rId7"/>
    <p:sldId id="263" r:id="rId8"/>
    <p:sldId id="264" r:id="rId9"/>
    <p:sldId id="265" r:id="rId10"/>
    <p:sldId id="267" r:id="rId11"/>
    <p:sldId id="276" r:id="rId12"/>
    <p:sldId id="268" r:id="rId13"/>
    <p:sldId id="271" r:id="rId14"/>
    <p:sldId id="272" r:id="rId15"/>
    <p:sldId id="273" r:id="rId16"/>
    <p:sldId id="274" r:id="rId17"/>
    <p:sldId id="275" r:id="rId18"/>
    <p:sldId id="269" r:id="rId19"/>
    <p:sldId id="270" r:id="rId20"/>
    <p:sldId id="277" r:id="rId21"/>
    <p:sldId id="278" r:id="rId22"/>
    <p:sldId id="279" r:id="rId23"/>
    <p:sldId id="282" r:id="rId24"/>
    <p:sldId id="283" r:id="rId25"/>
    <p:sldId id="280" r:id="rId26"/>
    <p:sldId id="281" r:id="rId27"/>
    <p:sldId id="284" r:id="rId28"/>
    <p:sldId id="285" r:id="rId29"/>
    <p:sldId id="287" r:id="rId30"/>
    <p:sldId id="28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72598" autoAdjust="0"/>
  </p:normalViewPr>
  <p:slideViewPr>
    <p:cSldViewPr>
      <p:cViewPr>
        <p:scale>
          <a:sx n="75" d="100"/>
          <a:sy n="75" d="100"/>
        </p:scale>
        <p:origin x="-1230" y="0"/>
      </p:cViewPr>
      <p:guideLst>
        <p:guide orient="horz" pos="2160"/>
        <p:guide pos="2880"/>
      </p:guideLst>
    </p:cSldViewPr>
  </p:slideViewPr>
  <p:outlineViewPr>
    <p:cViewPr>
      <p:scale>
        <a:sx n="33" d="100"/>
        <a:sy n="33" d="100"/>
      </p:scale>
      <p:origin x="0" y="13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D97CF8-5B63-4A91-9720-19769CD7C6AC}" type="datetimeFigureOut">
              <a:rPr lang="en-US" smtClean="0"/>
              <a:t>10/25/2016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840804-DD95-4A37-A151-F5FACE4B6591}" type="slidenum">
              <a:rPr lang="en-US" smtClean="0"/>
              <a:t>‹#›</a:t>
            </a:fld>
            <a:endParaRPr lang="en-US"/>
          </a:p>
        </p:txBody>
      </p:sp>
    </p:spTree>
    <p:extLst>
      <p:ext uri="{BB962C8B-B14F-4D97-AF65-F5344CB8AC3E}">
        <p14:creationId xmlns:p14="http://schemas.microsoft.com/office/powerpoint/2010/main" val="696564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 What?</a:t>
            </a:r>
            <a:endParaRPr lang="en-US" b="0" dirty="0" smtClean="0"/>
          </a:p>
          <a:p>
            <a:r>
              <a:rPr lang="en-US" b="0" dirty="0" smtClean="0"/>
              <a:t>Patron</a:t>
            </a:r>
            <a:r>
              <a:rPr lang="en-US" b="0" baseline="0" dirty="0" smtClean="0"/>
              <a:t> needs assessment is often thought of in direct correlation with collection assessment. In reality, we are assessing, or identifying, our patrons’ research, teaching, and learning needs. This means first finding out what your patrons are doing and what they’d like to be doing if they had the resources to support that work. After we know what our patrons need, we can look at our collections and assess whether our collections fulfill those needs in part or full. </a:t>
            </a:r>
          </a:p>
          <a:p>
            <a:endParaRPr lang="en-US" b="0" baseline="0" dirty="0" smtClean="0"/>
          </a:p>
          <a:p>
            <a:r>
              <a:rPr lang="en-US" b="1" baseline="0" dirty="0" smtClean="0"/>
              <a:t>2. When?</a:t>
            </a:r>
            <a:endParaRPr lang="en-US" b="0" baseline="0" dirty="0" smtClean="0"/>
          </a:p>
          <a:p>
            <a:r>
              <a:rPr lang="en-US" b="0" baseline="0" dirty="0" smtClean="0"/>
              <a:t>Generally, we end up doing different pieces of patron needs and collection assessment at different rates. We’ll talk about the different methods for patron needs assessment momentarily and you’ll quickly see why there are different rates.</a:t>
            </a:r>
            <a:endParaRPr lang="en-US" b="1" dirty="0" smtClean="0"/>
          </a:p>
          <a:p>
            <a:endParaRPr lang="en-US" b="1" dirty="0" smtClean="0"/>
          </a:p>
          <a:p>
            <a:r>
              <a:rPr lang="en-US" b="1" dirty="0" smtClean="0"/>
              <a:t>3. Who?</a:t>
            </a:r>
          </a:p>
          <a:p>
            <a:r>
              <a:rPr lang="en-US" b="0" dirty="0" smtClean="0"/>
              <a:t>We</a:t>
            </a:r>
            <a:r>
              <a:rPr lang="en-US" b="0" baseline="0" dirty="0" smtClean="0"/>
              <a:t> want to capture the current and anticipated needs of both our existing patrons and potential patrons. But before we can even think about actual people, we also need to think at the macro-level and think about our institution.</a:t>
            </a:r>
          </a:p>
          <a:p>
            <a:endParaRPr lang="en-US" b="0" baseline="0" dirty="0" smtClean="0"/>
          </a:p>
          <a:p>
            <a:r>
              <a:rPr lang="en-US" b="1" baseline="0" dirty="0" smtClean="0"/>
              <a:t>4. Slide</a:t>
            </a:r>
          </a:p>
          <a:p>
            <a:r>
              <a:rPr lang="en-US" b="0" baseline="0" dirty="0" smtClean="0"/>
              <a:t>Once we have a broad, macro-level understanding of our institution, we can move to the micro-level of actual patron needs. To d this we can engage in both qualitative and </a:t>
            </a:r>
            <a:r>
              <a:rPr lang="en-US" b="0" baseline="0" dirty="0" err="1" smtClean="0"/>
              <a:t>quantative</a:t>
            </a:r>
            <a:r>
              <a:rPr lang="en-US" b="0" baseline="0" dirty="0" smtClean="0"/>
              <a:t> forms of assessment.</a:t>
            </a:r>
            <a:endParaRPr lang="en-US" b="0" dirty="0"/>
          </a:p>
        </p:txBody>
      </p:sp>
      <p:sp>
        <p:nvSpPr>
          <p:cNvPr id="4" name="Slide Number Placeholder 3"/>
          <p:cNvSpPr>
            <a:spLocks noGrp="1"/>
          </p:cNvSpPr>
          <p:nvPr>
            <p:ph type="sldNum" sz="quarter" idx="10"/>
          </p:nvPr>
        </p:nvSpPr>
        <p:spPr/>
        <p:txBody>
          <a:bodyPr/>
          <a:lstStyle/>
          <a:p>
            <a:fld id="{D6840804-DD95-4A37-A151-F5FACE4B6591}" type="slidenum">
              <a:rPr lang="en-US" smtClean="0"/>
              <a:t>2</a:t>
            </a:fld>
            <a:endParaRPr lang="en-US"/>
          </a:p>
        </p:txBody>
      </p:sp>
    </p:spTree>
    <p:extLst>
      <p:ext uri="{BB962C8B-B14F-4D97-AF65-F5344CB8AC3E}">
        <p14:creationId xmlns:p14="http://schemas.microsoft.com/office/powerpoint/2010/main" val="17810186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1" baseline="0" dirty="0" smtClean="0"/>
              <a:t>Slide</a:t>
            </a:r>
          </a:p>
          <a:p>
            <a:pPr marL="228600" indent="-228600">
              <a:buAutoNum type="arabicPeriod"/>
            </a:pPr>
            <a:endParaRPr lang="en-US" b="1" baseline="0" dirty="0" smtClean="0"/>
          </a:p>
          <a:p>
            <a:pPr marL="228600" indent="-228600">
              <a:buAutoNum type="arabicPeriod"/>
            </a:pPr>
            <a:r>
              <a:rPr lang="en-US" b="1" baseline="0" dirty="0" smtClean="0"/>
              <a:t>Bias</a:t>
            </a:r>
          </a:p>
          <a:p>
            <a:pPr marL="0" indent="0">
              <a:buNone/>
            </a:pPr>
            <a:r>
              <a:rPr lang="en-US" b="0" baseline="0" dirty="0" smtClean="0"/>
              <a:t>In all review sources but particularly in Gramophone and Fanfare, beware of bias! Gramophone seems to focus on a handful of record labels. A book of essays originally printed by the founder and main editor of Fanfare was recently published; shockingly biased against any genre that is not classical, the popularization of classical music, and people who don’t naturally appreciate classical music. For that reason alone it’s good to have a few other sources </a:t>
            </a:r>
            <a:r>
              <a:rPr lang="en-US" b="0" baseline="0" smtClean="0"/>
              <a:t>to turn to. </a:t>
            </a:r>
            <a:endParaRPr lang="en-US" b="0" baseline="0" dirty="0" smtClean="0"/>
          </a:p>
        </p:txBody>
      </p:sp>
      <p:sp>
        <p:nvSpPr>
          <p:cNvPr id="4" name="Slide Number Placeholder 3"/>
          <p:cNvSpPr>
            <a:spLocks noGrp="1"/>
          </p:cNvSpPr>
          <p:nvPr>
            <p:ph type="sldNum" sz="quarter" idx="10"/>
          </p:nvPr>
        </p:nvSpPr>
        <p:spPr/>
        <p:txBody>
          <a:bodyPr/>
          <a:lstStyle/>
          <a:p>
            <a:fld id="{D6840804-DD95-4A37-A151-F5FACE4B6591}" type="slidenum">
              <a:rPr lang="en-US" smtClean="0"/>
              <a:t>11</a:t>
            </a:fld>
            <a:endParaRPr lang="en-US"/>
          </a:p>
        </p:txBody>
      </p:sp>
    </p:spTree>
    <p:extLst>
      <p:ext uri="{BB962C8B-B14F-4D97-AF65-F5344CB8AC3E}">
        <p14:creationId xmlns:p14="http://schemas.microsoft.com/office/powerpoint/2010/main" val="22868184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 </a:t>
            </a:r>
            <a:r>
              <a:rPr lang="en-US" dirty="0" smtClean="0"/>
              <a:t>Before </a:t>
            </a:r>
            <a:r>
              <a:rPr lang="en-US" dirty="0" smtClean="0"/>
              <a:t>you start</a:t>
            </a:r>
            <a:r>
              <a:rPr lang="en-US" baseline="0" dirty="0" smtClean="0"/>
              <a:t> ordering, schedule a meeting with your acquisitions team! Talk with them about what information they need for each order and what format or formats work best for them. </a:t>
            </a:r>
          </a:p>
          <a:p>
            <a:endParaRPr lang="en-US" baseline="0" dirty="0" smtClean="0"/>
          </a:p>
          <a:p>
            <a:r>
              <a:rPr lang="en-US" b="1" baseline="0" dirty="0" smtClean="0"/>
              <a:t>2. </a:t>
            </a:r>
            <a:r>
              <a:rPr lang="en-US" b="0" baseline="0" dirty="0" smtClean="0"/>
              <a:t>Printed screenshot examples of a score, DVD, and book order were provided.</a:t>
            </a:r>
          </a:p>
          <a:p>
            <a:endParaRPr lang="en-US"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3. </a:t>
            </a:r>
            <a:r>
              <a:rPr lang="en-US" dirty="0" smtClean="0"/>
              <a:t>If</a:t>
            </a:r>
            <a:r>
              <a:rPr lang="en-US" baseline="0" dirty="0" smtClean="0"/>
              <a:t> </a:t>
            </a:r>
            <a:r>
              <a:rPr lang="en-US" baseline="0" dirty="0" smtClean="0"/>
              <a:t>you look closely at the score order, you’ll see some key information, such as format, publisher number, OCLC number. Let’s digress just a little bit and talk about some of the things that might make ordering music difficult.</a:t>
            </a:r>
            <a:endParaRPr lang="en-US" dirty="0" smtClean="0"/>
          </a:p>
          <a:p>
            <a:endParaRPr lang="en-US" dirty="0"/>
          </a:p>
        </p:txBody>
      </p:sp>
      <p:sp>
        <p:nvSpPr>
          <p:cNvPr id="4" name="Slide Number Placeholder 3"/>
          <p:cNvSpPr>
            <a:spLocks noGrp="1"/>
          </p:cNvSpPr>
          <p:nvPr>
            <p:ph type="sldNum" sz="quarter" idx="10"/>
          </p:nvPr>
        </p:nvSpPr>
        <p:spPr/>
        <p:txBody>
          <a:bodyPr/>
          <a:lstStyle/>
          <a:p>
            <a:fld id="{D6840804-DD95-4A37-A151-F5FACE4B6591}" type="slidenum">
              <a:rPr lang="en-US" smtClean="0"/>
              <a:t>12</a:t>
            </a:fld>
            <a:endParaRPr lang="en-US"/>
          </a:p>
        </p:txBody>
      </p:sp>
    </p:spTree>
    <p:extLst>
      <p:ext uri="{BB962C8B-B14F-4D97-AF65-F5344CB8AC3E}">
        <p14:creationId xmlns:p14="http://schemas.microsoft.com/office/powerpoint/2010/main" val="36188479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 Slide</a:t>
            </a:r>
          </a:p>
          <a:p>
            <a:endParaRPr lang="en-US" dirty="0" smtClean="0"/>
          </a:p>
          <a:p>
            <a:r>
              <a:rPr lang="en-US" b="1" dirty="0" smtClean="0"/>
              <a:t>2. </a:t>
            </a:r>
            <a:r>
              <a:rPr lang="en-US" dirty="0" smtClean="0"/>
              <a:t>So </a:t>
            </a:r>
            <a:r>
              <a:rPr lang="en-US" dirty="0" smtClean="0"/>
              <a:t>you</a:t>
            </a:r>
            <a:r>
              <a:rPr lang="en-US" baseline="0" dirty="0" smtClean="0"/>
              <a:t> n</a:t>
            </a:r>
            <a:r>
              <a:rPr lang="en-US" dirty="0" smtClean="0"/>
              <a:t>eed to know what format you need for your collection,</a:t>
            </a:r>
            <a:r>
              <a:rPr lang="en-US" baseline="0" dirty="0" smtClean="0"/>
              <a:t> you need to ensure the record you found in the vendor catalog is for the correct format, and you need to convey that </a:t>
            </a:r>
            <a:r>
              <a:rPr lang="en-US" baseline="0" dirty="0" smtClean="0"/>
              <a:t>format information </a:t>
            </a:r>
            <a:r>
              <a:rPr lang="en-US" baseline="0" dirty="0" smtClean="0"/>
              <a:t>to your acquisitions team or whomever will actually be placing the order. </a:t>
            </a:r>
            <a:endParaRPr lang="en-US" dirty="0"/>
          </a:p>
        </p:txBody>
      </p:sp>
      <p:sp>
        <p:nvSpPr>
          <p:cNvPr id="4" name="Slide Number Placeholder 3"/>
          <p:cNvSpPr>
            <a:spLocks noGrp="1"/>
          </p:cNvSpPr>
          <p:nvPr>
            <p:ph type="sldNum" sz="quarter" idx="10"/>
          </p:nvPr>
        </p:nvSpPr>
        <p:spPr/>
        <p:txBody>
          <a:bodyPr/>
          <a:lstStyle/>
          <a:p>
            <a:fld id="{D6840804-DD95-4A37-A151-F5FACE4B6591}" type="slidenum">
              <a:rPr lang="en-US" smtClean="0"/>
              <a:t>13</a:t>
            </a:fld>
            <a:endParaRPr lang="en-US"/>
          </a:p>
        </p:txBody>
      </p:sp>
    </p:spTree>
    <p:extLst>
      <p:ext uri="{BB962C8B-B14F-4D97-AF65-F5344CB8AC3E}">
        <p14:creationId xmlns:p14="http://schemas.microsoft.com/office/powerpoint/2010/main" val="3618847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two different vendor records. What are some of the</a:t>
            </a:r>
            <a:r>
              <a:rPr lang="en-US" baseline="0" dirty="0" smtClean="0"/>
              <a:t> differences? Similarities? How can you tell if these are the same score? What do these differences mean for searching for and locating materials in different online vendor catalogs</a:t>
            </a:r>
            <a:r>
              <a:rPr lang="en-US" baseline="0" dirty="0" smtClean="0"/>
              <a:t>? What do these differences mean for how you communicate with your acquisitions team?</a:t>
            </a:r>
            <a:endParaRPr lang="en-US" dirty="0"/>
          </a:p>
        </p:txBody>
      </p:sp>
      <p:sp>
        <p:nvSpPr>
          <p:cNvPr id="4" name="Slide Number Placeholder 3"/>
          <p:cNvSpPr>
            <a:spLocks noGrp="1"/>
          </p:cNvSpPr>
          <p:nvPr>
            <p:ph type="sldNum" sz="quarter" idx="10"/>
          </p:nvPr>
        </p:nvSpPr>
        <p:spPr/>
        <p:txBody>
          <a:bodyPr/>
          <a:lstStyle/>
          <a:p>
            <a:fld id="{D6840804-DD95-4A37-A151-F5FACE4B6591}" type="slidenum">
              <a:rPr lang="en-US" smtClean="0"/>
              <a:t>14</a:t>
            </a:fld>
            <a:endParaRPr lang="en-US"/>
          </a:p>
        </p:txBody>
      </p:sp>
    </p:spTree>
    <p:extLst>
      <p:ext uri="{BB962C8B-B14F-4D97-AF65-F5344CB8AC3E}">
        <p14:creationId xmlns:p14="http://schemas.microsoft.com/office/powerpoint/2010/main" val="36188479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840804-DD95-4A37-A151-F5FACE4B6591}" type="slidenum">
              <a:rPr lang="en-US" smtClean="0"/>
              <a:t>15</a:t>
            </a:fld>
            <a:endParaRPr lang="en-US"/>
          </a:p>
        </p:txBody>
      </p:sp>
    </p:spTree>
    <p:extLst>
      <p:ext uri="{BB962C8B-B14F-4D97-AF65-F5344CB8AC3E}">
        <p14:creationId xmlns:p14="http://schemas.microsoft.com/office/powerpoint/2010/main" val="36188479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Many cases can be solved by searching vendor</a:t>
            </a:r>
            <a:r>
              <a:rPr lang="en-US" baseline="0" dirty="0" smtClean="0"/>
              <a:t> catalogues by uniform </a:t>
            </a:r>
            <a:r>
              <a:rPr lang="en-US" baseline="0" dirty="0" smtClean="0"/>
              <a:t>title. In the case of </a:t>
            </a:r>
            <a:r>
              <a:rPr lang="en-US" i="1" baseline="0" dirty="0" smtClean="0"/>
              <a:t>The Well-Tempered Clavier</a:t>
            </a:r>
            <a:r>
              <a:rPr lang="en-US" i="0" baseline="0" dirty="0" smtClean="0"/>
              <a:t>, you can use the uniform title </a:t>
            </a:r>
            <a:r>
              <a:rPr lang="en-US" i="1" baseline="0" dirty="0" err="1" smtClean="0"/>
              <a:t>Wohltemperierte</a:t>
            </a:r>
            <a:r>
              <a:rPr lang="en-US" i="1" baseline="0" dirty="0" smtClean="0"/>
              <a:t> </a:t>
            </a:r>
            <a:r>
              <a:rPr lang="en-US" i="1" baseline="0" dirty="0" err="1" smtClean="0"/>
              <a:t>Klavier</a:t>
            </a:r>
            <a:r>
              <a:rPr lang="en-US" i="0" baseline="0" dirty="0" smtClean="0"/>
              <a:t> and be pretty comfortable in the thoroughness of your search results.</a:t>
            </a:r>
            <a:endParaRPr lang="en-US" dirty="0" smtClean="0"/>
          </a:p>
          <a:p>
            <a:endParaRPr lang="en-US" dirty="0"/>
          </a:p>
        </p:txBody>
      </p:sp>
      <p:sp>
        <p:nvSpPr>
          <p:cNvPr id="4" name="Slide Number Placeholder 3"/>
          <p:cNvSpPr>
            <a:spLocks noGrp="1"/>
          </p:cNvSpPr>
          <p:nvPr>
            <p:ph type="sldNum" sz="quarter" idx="10"/>
          </p:nvPr>
        </p:nvSpPr>
        <p:spPr/>
        <p:txBody>
          <a:bodyPr/>
          <a:lstStyle/>
          <a:p>
            <a:fld id="{D6840804-DD95-4A37-A151-F5FACE4B6591}" type="slidenum">
              <a:rPr lang="en-US" smtClean="0"/>
              <a:t>16</a:t>
            </a:fld>
            <a:endParaRPr lang="en-US"/>
          </a:p>
        </p:txBody>
      </p:sp>
    </p:spTree>
    <p:extLst>
      <p:ext uri="{BB962C8B-B14F-4D97-AF65-F5344CB8AC3E}">
        <p14:creationId xmlns:p14="http://schemas.microsoft.com/office/powerpoint/2010/main" val="36188479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1. </a:t>
            </a:r>
            <a:r>
              <a:rPr lang="en-US" dirty="0" smtClean="0"/>
              <a:t>The</a:t>
            </a:r>
            <a:r>
              <a:rPr lang="en-US" baseline="0" dirty="0" smtClean="0"/>
              <a:t> fallback on uniform titles is</a:t>
            </a:r>
            <a:r>
              <a:rPr lang="en-US" dirty="0" smtClean="0"/>
              <a:t>, however, not always an</a:t>
            </a:r>
            <a:r>
              <a:rPr lang="en-US" baseline="0" dirty="0" smtClean="0"/>
              <a:t> option as exhibited by the rather non-descript uniform title displayed here</a:t>
            </a:r>
            <a:r>
              <a:rPr lang="en-US" dirty="0" smtClean="0"/>
              <a:t>. </a:t>
            </a:r>
            <a:r>
              <a:rPr lang="en-US" dirty="0" smtClean="0"/>
              <a:t>Sometimes you have to get</a:t>
            </a:r>
            <a:r>
              <a:rPr lang="en-US" baseline="0" dirty="0" smtClean="0"/>
              <a:t> creative with your searching, calling on publisher names, publisher numbers, opus numbers, or even catalog numbers. </a:t>
            </a: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2. </a:t>
            </a:r>
            <a:r>
              <a:rPr lang="en-US" b="0" dirty="0" smtClean="0"/>
              <a:t>Let’s be sure we all know where to find the key descriptive pieces of information in an OCLC/</a:t>
            </a:r>
            <a:r>
              <a:rPr lang="en-US" b="0" dirty="0" err="1" smtClean="0"/>
              <a:t>worldcat</a:t>
            </a:r>
            <a:r>
              <a:rPr lang="en-US" b="0" dirty="0" smtClean="0"/>
              <a:t> record. Find</a:t>
            </a:r>
            <a:r>
              <a:rPr lang="en-US" b="0" baseline="0" dirty="0" smtClean="0"/>
              <a:t> the author, editor, title, publication location and year, and, finally, the description.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3. </a:t>
            </a:r>
            <a:r>
              <a:rPr lang="en-US" dirty="0" smtClean="0"/>
              <a:t>So </a:t>
            </a:r>
            <a:r>
              <a:rPr lang="en-US" dirty="0" smtClean="0"/>
              <a:t>let’s try finding a vendor for this score. Try going to www.tfront.com and www.jwpepper.com.</a:t>
            </a:r>
            <a:r>
              <a:rPr lang="en-US" baseline="0" dirty="0" smtClean="0"/>
              <a:t> Can you find it?</a:t>
            </a:r>
            <a:endParaRPr lang="en-US" dirty="0" smtClean="0"/>
          </a:p>
          <a:p>
            <a:endParaRPr lang="en-US" dirty="0"/>
          </a:p>
        </p:txBody>
      </p:sp>
      <p:sp>
        <p:nvSpPr>
          <p:cNvPr id="4" name="Slide Number Placeholder 3"/>
          <p:cNvSpPr>
            <a:spLocks noGrp="1"/>
          </p:cNvSpPr>
          <p:nvPr>
            <p:ph type="sldNum" sz="quarter" idx="10"/>
          </p:nvPr>
        </p:nvSpPr>
        <p:spPr/>
        <p:txBody>
          <a:bodyPr/>
          <a:lstStyle/>
          <a:p>
            <a:fld id="{D6840804-DD95-4A37-A151-F5FACE4B6591}" type="slidenum">
              <a:rPr lang="en-US" smtClean="0"/>
              <a:t>17</a:t>
            </a:fld>
            <a:endParaRPr lang="en-US"/>
          </a:p>
        </p:txBody>
      </p:sp>
    </p:spTree>
    <p:extLst>
      <p:ext uri="{BB962C8B-B14F-4D97-AF65-F5344CB8AC3E}">
        <p14:creationId xmlns:p14="http://schemas.microsoft.com/office/powerpoint/2010/main" val="36188479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baseline="0" dirty="0" smtClean="0"/>
              <a:t>1. </a:t>
            </a:r>
            <a:r>
              <a:rPr lang="en-US" baseline="0" dirty="0" smtClean="0"/>
              <a:t>This is a sample record of books and scores ordered during fiscal year 17 (or FY17) up to September 9, 2016 (NOTE: can you find the error in price listing here? Simple mistakes like this can really throw you off!). You may notice that I don’t list books by title if I purchased them via YBP Gobi, instead in the title column I’ve listed the file name I created for a pdf listing of all books in a single order placed via YBP. </a:t>
            </a:r>
          </a:p>
          <a:p>
            <a:pPr marL="0" indent="0">
              <a:buFont typeface="Arial" panose="020B0604020202020204" pitchFamily="34" charset="0"/>
              <a:buNone/>
            </a:pPr>
            <a:endParaRPr lang="en-US" baseline="0" dirty="0" smtClean="0"/>
          </a:p>
          <a:p>
            <a:r>
              <a:rPr lang="en-US" b="1" dirty="0" smtClean="0"/>
              <a:t>2. </a:t>
            </a:r>
            <a:r>
              <a:rPr lang="en-US" dirty="0" smtClean="0"/>
              <a:t>Keeping </a:t>
            </a:r>
            <a:r>
              <a:rPr lang="en-US" dirty="0" smtClean="0"/>
              <a:t>track of what you order is vitally important:</a:t>
            </a:r>
          </a:p>
          <a:p>
            <a:pPr marL="171450" indent="-171450">
              <a:buFont typeface="Arial" panose="020B0604020202020204" pitchFamily="34" charset="0"/>
              <a:buChar char="•"/>
            </a:pPr>
            <a:r>
              <a:rPr lang="en-US" dirty="0" smtClean="0"/>
              <a:t>It gives you a record to refer to if</a:t>
            </a:r>
            <a:r>
              <a:rPr lang="en-US" baseline="0" dirty="0" smtClean="0"/>
              <a:t> you have to answer questions from acquisitions</a:t>
            </a:r>
          </a:p>
          <a:p>
            <a:pPr marL="171450" indent="-171450">
              <a:buFont typeface="Arial" panose="020B0604020202020204" pitchFamily="34" charset="0"/>
              <a:buChar char="•"/>
            </a:pPr>
            <a:r>
              <a:rPr lang="en-US" baseline="0" dirty="0" smtClean="0"/>
              <a:t>It gives you a checklist to refer to as you ensure all of your orders were actually </a:t>
            </a:r>
            <a:r>
              <a:rPr lang="en-US" baseline="0" dirty="0" smtClean="0"/>
              <a:t>placed</a:t>
            </a:r>
          </a:p>
          <a:p>
            <a:pPr marL="171450" indent="-171450">
              <a:buFont typeface="Arial" panose="020B0604020202020204" pitchFamily="34" charset="0"/>
              <a:buChar char="•"/>
            </a:pPr>
            <a:r>
              <a:rPr lang="en-US" baseline="0" dirty="0" smtClean="0"/>
              <a:t>If it was ordered for someone and the notification note gets dropped along the way, you can easily go back to your records and find out who it was for</a:t>
            </a:r>
            <a:endParaRPr lang="en-US" baseline="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It ensures you don’t over spend your budget</a:t>
            </a:r>
          </a:p>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D6840804-DD95-4A37-A151-F5FACE4B6591}" type="slidenum">
              <a:rPr lang="en-US" smtClean="0"/>
              <a:t>18</a:t>
            </a:fld>
            <a:endParaRPr lang="en-US"/>
          </a:p>
        </p:txBody>
      </p:sp>
    </p:spTree>
    <p:extLst>
      <p:ext uri="{BB962C8B-B14F-4D97-AF65-F5344CB8AC3E}">
        <p14:creationId xmlns:p14="http://schemas.microsoft.com/office/powerpoint/2010/main" val="36188479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baseline="0" dirty="0" smtClean="0"/>
              <a:t>1. </a:t>
            </a:r>
            <a:r>
              <a:rPr lang="en-US" baseline="0" dirty="0" smtClean="0"/>
              <a:t>Even </a:t>
            </a:r>
            <a:r>
              <a:rPr lang="en-US" baseline="0" dirty="0" smtClean="0"/>
              <a:t>though you can use this master purchase list to keep track of your budget, you should keep in mind that that it’s a rough guide. The prices we get at the time of purchase may be different than the prices you saw when you first identified the item. Always periodically check your budget in your acquisitions ILS module. If you see a major discrepancy </a:t>
            </a:r>
            <a:r>
              <a:rPr lang="en-US" baseline="0" dirty="0" smtClean="0"/>
              <a:t>(generally more </a:t>
            </a:r>
            <a:r>
              <a:rPr lang="en-US" baseline="0" dirty="0" smtClean="0"/>
              <a:t>than $</a:t>
            </a:r>
            <a:r>
              <a:rPr lang="en-US" baseline="0" dirty="0" smtClean="0"/>
              <a:t>500) in your available balance, </a:t>
            </a:r>
            <a:r>
              <a:rPr lang="en-US" baseline="0" dirty="0" smtClean="0"/>
              <a:t>that’s when you know you need to go back through your order list and find out what got missed.</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1" baseline="0" dirty="0" smtClean="0"/>
              <a:t>2. </a:t>
            </a:r>
            <a:r>
              <a:rPr lang="en-US" b="0" baseline="0" dirty="0" smtClean="0"/>
              <a:t>Any questions about firm orders?</a:t>
            </a:r>
            <a:endParaRPr lang="en-US" b="1" baseline="0" dirty="0" smtClean="0"/>
          </a:p>
        </p:txBody>
      </p:sp>
      <p:sp>
        <p:nvSpPr>
          <p:cNvPr id="4" name="Slide Number Placeholder 3"/>
          <p:cNvSpPr>
            <a:spLocks noGrp="1"/>
          </p:cNvSpPr>
          <p:nvPr>
            <p:ph type="sldNum" sz="quarter" idx="10"/>
          </p:nvPr>
        </p:nvSpPr>
        <p:spPr/>
        <p:txBody>
          <a:bodyPr/>
          <a:lstStyle/>
          <a:p>
            <a:fld id="{D6840804-DD95-4A37-A151-F5FACE4B6591}" type="slidenum">
              <a:rPr lang="en-US" smtClean="0"/>
              <a:t>19</a:t>
            </a:fld>
            <a:endParaRPr lang="en-US"/>
          </a:p>
        </p:txBody>
      </p:sp>
    </p:spTree>
    <p:extLst>
      <p:ext uri="{BB962C8B-B14F-4D97-AF65-F5344CB8AC3E}">
        <p14:creationId xmlns:p14="http://schemas.microsoft.com/office/powerpoint/2010/main" val="36188479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baseline="0" dirty="0" smtClean="0"/>
              <a:t>1. </a:t>
            </a:r>
            <a:r>
              <a:rPr lang="en-US" b="0" baseline="0" dirty="0" smtClean="0"/>
              <a:t>Slide</a:t>
            </a:r>
          </a:p>
          <a:p>
            <a:pPr marL="0" indent="0">
              <a:buFont typeface="Arial" panose="020B0604020202020204" pitchFamily="34" charset="0"/>
              <a:buNone/>
            </a:pPr>
            <a:endParaRPr lang="en-US" b="1" baseline="0" dirty="0" smtClean="0"/>
          </a:p>
          <a:p>
            <a:pPr marL="0" indent="0">
              <a:buFont typeface="Arial" panose="020B0604020202020204" pitchFamily="34" charset="0"/>
              <a:buNone/>
            </a:pPr>
            <a:r>
              <a:rPr lang="en-US" b="1" baseline="0" dirty="0" smtClean="0"/>
              <a:t>2. </a:t>
            </a:r>
            <a:r>
              <a:rPr lang="en-US" b="0" baseline="0" dirty="0" smtClean="0"/>
              <a:t>You can use standing orders for books series (such as the MLA Basic Manual Series), for scores (such as major composer complete works that are typically released one expensive volume at a time), for record labels (such as </a:t>
            </a:r>
            <a:r>
              <a:rPr lang="en-US" b="0" baseline="0" dirty="0" err="1" smtClean="0"/>
              <a:t>Archeophone</a:t>
            </a:r>
            <a:r>
              <a:rPr lang="en-US" b="0" baseline="0" dirty="0" smtClean="0"/>
              <a:t> or Dust to Digital), or by major ratings lists (such as Billboard 100 or the Gramophone Recommends albums. </a:t>
            </a:r>
            <a:endParaRPr lang="en-US" b="1" baseline="0" dirty="0" smtClean="0"/>
          </a:p>
        </p:txBody>
      </p:sp>
      <p:sp>
        <p:nvSpPr>
          <p:cNvPr id="4" name="Slide Number Placeholder 3"/>
          <p:cNvSpPr>
            <a:spLocks noGrp="1"/>
          </p:cNvSpPr>
          <p:nvPr>
            <p:ph type="sldNum" sz="quarter" idx="10"/>
          </p:nvPr>
        </p:nvSpPr>
        <p:spPr/>
        <p:txBody>
          <a:bodyPr/>
          <a:lstStyle/>
          <a:p>
            <a:fld id="{D6840804-DD95-4A37-A151-F5FACE4B6591}" type="slidenum">
              <a:rPr lang="en-US" smtClean="0"/>
              <a:t>20</a:t>
            </a:fld>
            <a:endParaRPr lang="en-US"/>
          </a:p>
        </p:txBody>
      </p:sp>
    </p:spTree>
    <p:extLst>
      <p:ext uri="{BB962C8B-B14F-4D97-AF65-F5344CB8AC3E}">
        <p14:creationId xmlns:p14="http://schemas.microsoft.com/office/powerpoint/2010/main" val="3618847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 Slide</a:t>
            </a:r>
          </a:p>
          <a:p>
            <a:endParaRPr lang="en-US" b="1" dirty="0" smtClean="0"/>
          </a:p>
          <a:p>
            <a:r>
              <a:rPr lang="en-US" b="1" dirty="0" smtClean="0"/>
              <a:t>2. Qualitative Methods</a:t>
            </a:r>
          </a:p>
          <a:p>
            <a:r>
              <a:rPr lang="en-US" dirty="0" smtClean="0"/>
              <a:t>In qualitative methods, you will</a:t>
            </a:r>
            <a:r>
              <a:rPr lang="en-US" baseline="0" dirty="0" smtClean="0"/>
              <a:t> obviously need to be prepared with questions. In faculty meetings, also </a:t>
            </a:r>
            <a:r>
              <a:rPr lang="en-US" dirty="0" smtClean="0"/>
              <a:t>be</a:t>
            </a:r>
            <a:r>
              <a:rPr lang="en-US" baseline="0" dirty="0" smtClean="0"/>
              <a:t> prepared with a couple prompt questions but let them do most of the talking. Some prompt questions may include:</a:t>
            </a:r>
          </a:p>
          <a:p>
            <a:pPr marL="171450" indent="-171450">
              <a:buFont typeface="Arial" panose="020B0604020202020204" pitchFamily="34" charset="0"/>
              <a:buChar char="•"/>
            </a:pPr>
            <a:r>
              <a:rPr lang="en-US" baseline="0" dirty="0" smtClean="0"/>
              <a:t>What are you working on now? </a:t>
            </a:r>
          </a:p>
          <a:p>
            <a:pPr marL="628650" lvl="1" indent="-171450">
              <a:buFont typeface="Arial" panose="020B0604020202020204" pitchFamily="34" charset="0"/>
              <a:buChar char="•"/>
            </a:pPr>
            <a:r>
              <a:rPr lang="en-US" baseline="0" dirty="0" smtClean="0"/>
              <a:t>If you know you have good resources for that topic, ask: I’m sure we have a few good resources for that, have you found everything you need or is there an angle to your research where you wish we had more?</a:t>
            </a:r>
          </a:p>
          <a:p>
            <a:pPr marL="628650" lvl="1" indent="-171450">
              <a:buFont typeface="Arial" panose="020B0604020202020204" pitchFamily="34" charset="0"/>
              <a:buChar char="•"/>
            </a:pPr>
            <a:r>
              <a:rPr lang="en-US" baseline="0" dirty="0" smtClean="0"/>
              <a:t>If you know there aren’t any good resources or are unsure, ask: So what resources are you using then? How are you accessing them?</a:t>
            </a:r>
          </a:p>
          <a:p>
            <a:pPr marL="171450" lvl="0" indent="-171450">
              <a:buFont typeface="Arial" panose="020B0604020202020204" pitchFamily="34" charset="0"/>
              <a:buChar char="•"/>
            </a:pPr>
            <a:r>
              <a:rPr lang="en-US" baseline="0" dirty="0" smtClean="0"/>
              <a:t>What’s your position on print versus electronic? </a:t>
            </a:r>
          </a:p>
          <a:p>
            <a:pPr marL="628650" lvl="1" indent="-171450">
              <a:buFont typeface="Arial" panose="020B0604020202020204" pitchFamily="34" charset="0"/>
              <a:buChar char="•"/>
            </a:pPr>
            <a:r>
              <a:rPr lang="en-US" baseline="0" dirty="0" smtClean="0"/>
              <a:t>Is there ever a time you’d only want to use print? </a:t>
            </a:r>
          </a:p>
          <a:p>
            <a:pPr marL="628650" lvl="1" indent="-171450">
              <a:buFont typeface="Arial" panose="020B0604020202020204" pitchFamily="34" charset="0"/>
              <a:buChar char="•"/>
            </a:pPr>
            <a:r>
              <a:rPr lang="en-US" baseline="0" dirty="0" smtClean="0"/>
              <a:t>Vice versa? </a:t>
            </a:r>
          </a:p>
          <a:p>
            <a:pPr marL="628650" lvl="1" indent="-171450">
              <a:buFont typeface="Arial" panose="020B0604020202020204" pitchFamily="34" charset="0"/>
              <a:buChar char="•"/>
            </a:pPr>
            <a:r>
              <a:rPr lang="en-US" baseline="0" dirty="0" smtClean="0"/>
              <a:t>Why?</a:t>
            </a:r>
          </a:p>
          <a:p>
            <a:pPr marL="628650" lvl="1" indent="-171450">
              <a:buFont typeface="Arial" panose="020B0604020202020204" pitchFamily="34" charset="0"/>
              <a:buChar char="•"/>
            </a:pPr>
            <a:r>
              <a:rPr lang="en-US" baseline="0" dirty="0" smtClean="0"/>
              <a:t>What qualities are you looking for in an electronic resource?</a:t>
            </a:r>
          </a:p>
          <a:p>
            <a:pPr marL="171450" lvl="0" indent="-171450">
              <a:buFont typeface="Arial" panose="020B0604020202020204" pitchFamily="34" charset="0"/>
              <a:buChar char="•"/>
            </a:pPr>
            <a:r>
              <a:rPr lang="en-US" baseline="0" dirty="0" smtClean="0"/>
              <a:t>Any additional questions?</a:t>
            </a:r>
          </a:p>
          <a:p>
            <a:pPr marL="0" lvl="0" indent="0">
              <a:buFont typeface="Arial" panose="020B0604020202020204" pitchFamily="34" charset="0"/>
              <a:buNone/>
            </a:pPr>
            <a:endParaRPr lang="en-US" baseline="0" dirty="0" smtClean="0"/>
          </a:p>
          <a:p>
            <a:pPr marL="0" lvl="0" indent="0">
              <a:buFont typeface="Arial" panose="020B0604020202020204" pitchFamily="34" charset="0"/>
              <a:buNone/>
            </a:pPr>
            <a:r>
              <a:rPr lang="en-US" baseline="0" dirty="0" smtClean="0"/>
              <a:t>Follow through is important! After these discussions, look at your collections. If you find something relevant to you conversation partner’s research needs, send them a line. If you discover there’s a huge gap in the collections related to that research need, start looking to fill it and offer your conversation partner some alternatives in the meantime.</a:t>
            </a:r>
          </a:p>
          <a:p>
            <a:endParaRPr lang="en-US" dirty="0" smtClean="0"/>
          </a:p>
          <a:p>
            <a:r>
              <a:rPr lang="en-US" b="1" dirty="0" smtClean="0"/>
              <a:t>3. Benefits of Qualitative Methods:</a:t>
            </a:r>
          </a:p>
          <a:p>
            <a:pPr marL="171450" indent="-171450">
              <a:buFont typeface="Arial" panose="020B0604020202020204" pitchFamily="34" charset="0"/>
              <a:buChar char="•"/>
            </a:pPr>
            <a:r>
              <a:rPr lang="en-US" b="0" dirty="0" smtClean="0"/>
              <a:t>Builds</a:t>
            </a:r>
            <a:r>
              <a:rPr lang="en-US" b="0" baseline="0" dirty="0" smtClean="0"/>
              <a:t> relationships and demonstrates your sincere interest as a partner in supporting teaching, learning, research, and performance.</a:t>
            </a:r>
          </a:p>
          <a:p>
            <a:pPr marL="171450" indent="-171450">
              <a:buFont typeface="Arial" panose="020B0604020202020204" pitchFamily="34" charset="0"/>
              <a:buChar char="•"/>
            </a:pPr>
            <a:r>
              <a:rPr lang="en-US" b="0" baseline="0" dirty="0" smtClean="0"/>
              <a:t>Keeps you up to date with current needs</a:t>
            </a:r>
          </a:p>
          <a:p>
            <a:pPr marL="171450" indent="-171450">
              <a:buFont typeface="Arial" panose="020B0604020202020204" pitchFamily="34" charset="0"/>
              <a:buChar char="•"/>
            </a:pPr>
            <a:r>
              <a:rPr lang="en-US" b="0" baseline="0" dirty="0" smtClean="0"/>
              <a:t>Identifies emerging collection needs</a:t>
            </a:r>
          </a:p>
          <a:p>
            <a:pPr marL="0" indent="0">
              <a:buFont typeface="Arial" panose="020B0604020202020204" pitchFamily="34" charset="0"/>
              <a:buNone/>
            </a:pPr>
            <a:endParaRPr lang="en-US" b="0" baseline="0" dirty="0" smtClean="0"/>
          </a:p>
          <a:p>
            <a:pPr marL="0" indent="0">
              <a:buFont typeface="Arial" panose="020B0604020202020204" pitchFamily="34" charset="0"/>
              <a:buNone/>
            </a:pPr>
            <a:r>
              <a:rPr lang="en-US" b="1" baseline="0" dirty="0" smtClean="0"/>
              <a:t>4. Limitations of Qualitative Methods:</a:t>
            </a:r>
          </a:p>
          <a:p>
            <a:pPr marL="171450" indent="-171450">
              <a:buFont typeface="Arial" panose="020B0604020202020204" pitchFamily="34" charset="0"/>
              <a:buChar char="•"/>
            </a:pPr>
            <a:r>
              <a:rPr lang="en-US" b="0" baseline="0" dirty="0" smtClean="0"/>
              <a:t>Reflects current needs but does not anticipate future needs</a:t>
            </a:r>
          </a:p>
          <a:p>
            <a:pPr marL="171450" indent="-171450">
              <a:buFont typeface="Arial" panose="020B0604020202020204" pitchFamily="34" charset="0"/>
              <a:buChar char="•"/>
            </a:pPr>
            <a:r>
              <a:rPr lang="en-US" b="0" baseline="0" dirty="0" smtClean="0"/>
              <a:t>Reveals the needs of a few, but are they the same as the silent majority?</a:t>
            </a:r>
          </a:p>
          <a:p>
            <a:pPr marL="171450" indent="-171450">
              <a:buFont typeface="Arial" panose="020B0604020202020204" pitchFamily="34" charset="0"/>
              <a:buChar char="•"/>
            </a:pPr>
            <a:r>
              <a:rPr lang="en-US" b="0" baseline="0" dirty="0" smtClean="0"/>
              <a:t>Unless you actively recruit non-library users, qualitative information will reflect needs of current patrons but not potential library patrons</a:t>
            </a:r>
          </a:p>
        </p:txBody>
      </p:sp>
      <p:sp>
        <p:nvSpPr>
          <p:cNvPr id="4" name="Slide Number Placeholder 3"/>
          <p:cNvSpPr>
            <a:spLocks noGrp="1"/>
          </p:cNvSpPr>
          <p:nvPr>
            <p:ph type="sldNum" sz="quarter" idx="10"/>
          </p:nvPr>
        </p:nvSpPr>
        <p:spPr/>
        <p:txBody>
          <a:bodyPr/>
          <a:lstStyle/>
          <a:p>
            <a:fld id="{D6840804-DD95-4A37-A151-F5FACE4B6591}" type="slidenum">
              <a:rPr lang="en-US" smtClean="0"/>
              <a:t>3</a:t>
            </a:fld>
            <a:endParaRPr lang="en-US"/>
          </a:p>
        </p:txBody>
      </p:sp>
    </p:spTree>
    <p:extLst>
      <p:ext uri="{BB962C8B-B14F-4D97-AF65-F5344CB8AC3E}">
        <p14:creationId xmlns:p14="http://schemas.microsoft.com/office/powerpoint/2010/main" val="21777360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 </a:t>
            </a:r>
            <a:r>
              <a:rPr lang="en-US" b="0" dirty="0" smtClean="0"/>
              <a:t>Slide</a:t>
            </a:r>
          </a:p>
          <a:p>
            <a:endParaRPr lang="en-US" b="1" dirty="0" smtClean="0"/>
          </a:p>
          <a:p>
            <a:r>
              <a:rPr lang="en-US" b="1" dirty="0" smtClean="0"/>
              <a:t>2. </a:t>
            </a:r>
            <a:r>
              <a:rPr lang="en-US" b="0" dirty="0" smtClean="0"/>
              <a:t>Questions or thoughts about standing orders?</a:t>
            </a:r>
            <a:endParaRPr lang="en-US" b="1" dirty="0"/>
          </a:p>
        </p:txBody>
      </p:sp>
      <p:sp>
        <p:nvSpPr>
          <p:cNvPr id="4" name="Slide Number Placeholder 3"/>
          <p:cNvSpPr>
            <a:spLocks noGrp="1"/>
          </p:cNvSpPr>
          <p:nvPr>
            <p:ph type="sldNum" sz="quarter" idx="10"/>
          </p:nvPr>
        </p:nvSpPr>
        <p:spPr/>
        <p:txBody>
          <a:bodyPr/>
          <a:lstStyle/>
          <a:p>
            <a:fld id="{D6840804-DD95-4A37-A151-F5FACE4B6591}" type="slidenum">
              <a:rPr lang="en-US" smtClean="0"/>
              <a:t>21</a:t>
            </a:fld>
            <a:endParaRPr lang="en-US"/>
          </a:p>
        </p:txBody>
      </p:sp>
    </p:spTree>
    <p:extLst>
      <p:ext uri="{BB962C8B-B14F-4D97-AF65-F5344CB8AC3E}">
        <p14:creationId xmlns:p14="http://schemas.microsoft.com/office/powerpoint/2010/main" val="13884806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It takes a lot of time! Time to research,</a:t>
            </a:r>
            <a:r>
              <a:rPr lang="en-US" baseline="0" dirty="0" smtClean="0"/>
              <a:t> set up, monitor, and revise!</a:t>
            </a:r>
          </a:p>
          <a:p>
            <a:pPr marL="171450" indent="-171450">
              <a:buFont typeface="Arial" panose="020B0604020202020204" pitchFamily="34" charset="0"/>
              <a:buChar char="•"/>
            </a:pPr>
            <a:r>
              <a:rPr lang="en-US" baseline="0" dirty="0" smtClean="0"/>
              <a:t>Each university has unique teaching, learning, and research needs along with the </a:t>
            </a:r>
            <a:r>
              <a:rPr lang="en-US" baseline="0" dirty="0" smtClean="0"/>
              <a:t>standard. The </a:t>
            </a:r>
            <a:r>
              <a:rPr lang="en-US" baseline="0" dirty="0" smtClean="0"/>
              <a:t>plan may take care of the standard but it’s up to you to take care of the unique.</a:t>
            </a:r>
          </a:p>
          <a:p>
            <a:pPr marL="171450" indent="-171450">
              <a:buFont typeface="Arial" panose="020B0604020202020204" pitchFamily="34" charset="0"/>
              <a:buChar char="•"/>
            </a:pPr>
            <a:r>
              <a:rPr lang="en-US" baseline="0" dirty="0" smtClean="0"/>
              <a:t>Plans collect current materials, they will not </a:t>
            </a:r>
            <a:r>
              <a:rPr lang="en-US" baseline="0" dirty="0" smtClean="0"/>
              <a:t>retrospectively </a:t>
            </a:r>
            <a:r>
              <a:rPr lang="en-US" baseline="0" dirty="0" smtClean="0"/>
              <a:t>fill an information gap, you have to do that. No matter how specific you are in your plan, they still won’t be able to accurately fulfill the unique needs of your institution unless you have </a:t>
            </a:r>
            <a:r>
              <a:rPr lang="en-US" baseline="0" dirty="0" smtClean="0"/>
              <a:t>at the very least a basic understanding </a:t>
            </a:r>
            <a:r>
              <a:rPr lang="en-US" baseline="0" dirty="0" smtClean="0"/>
              <a:t>of the field.</a:t>
            </a:r>
            <a:endParaRPr lang="en-US" dirty="0"/>
          </a:p>
        </p:txBody>
      </p:sp>
      <p:sp>
        <p:nvSpPr>
          <p:cNvPr id="4" name="Slide Number Placeholder 3"/>
          <p:cNvSpPr>
            <a:spLocks noGrp="1"/>
          </p:cNvSpPr>
          <p:nvPr>
            <p:ph type="sldNum" sz="quarter" idx="10"/>
          </p:nvPr>
        </p:nvSpPr>
        <p:spPr/>
        <p:txBody>
          <a:bodyPr/>
          <a:lstStyle/>
          <a:p>
            <a:fld id="{D6840804-DD95-4A37-A151-F5FACE4B6591}" type="slidenum">
              <a:rPr lang="en-US" smtClean="0"/>
              <a:t>24</a:t>
            </a:fld>
            <a:endParaRPr lang="en-US"/>
          </a:p>
        </p:txBody>
      </p:sp>
    </p:spTree>
    <p:extLst>
      <p:ext uri="{BB962C8B-B14F-4D97-AF65-F5344CB8AC3E}">
        <p14:creationId xmlns:p14="http://schemas.microsoft.com/office/powerpoint/2010/main" val="8362613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 ask</a:t>
            </a:r>
            <a:r>
              <a:rPr lang="en-US" baseline="0" dirty="0" smtClean="0"/>
              <a:t> them to draft an approval plan based on provided description of Tulane Music Department needs</a:t>
            </a:r>
            <a:endParaRPr lang="en-US" dirty="0"/>
          </a:p>
        </p:txBody>
      </p:sp>
      <p:sp>
        <p:nvSpPr>
          <p:cNvPr id="4" name="Slide Number Placeholder 3"/>
          <p:cNvSpPr>
            <a:spLocks noGrp="1"/>
          </p:cNvSpPr>
          <p:nvPr>
            <p:ph type="sldNum" sz="quarter" idx="10"/>
          </p:nvPr>
        </p:nvSpPr>
        <p:spPr/>
        <p:txBody>
          <a:bodyPr/>
          <a:lstStyle/>
          <a:p>
            <a:fld id="{D6840804-DD95-4A37-A151-F5FACE4B6591}" type="slidenum">
              <a:rPr lang="en-US" smtClean="0"/>
              <a:t>26</a:t>
            </a:fld>
            <a:endParaRPr lang="en-US"/>
          </a:p>
        </p:txBody>
      </p:sp>
    </p:spTree>
    <p:extLst>
      <p:ext uri="{BB962C8B-B14F-4D97-AF65-F5344CB8AC3E}">
        <p14:creationId xmlns:p14="http://schemas.microsoft.com/office/powerpoint/2010/main" val="31766112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Qualitative:</a:t>
            </a:r>
            <a:r>
              <a:rPr lang="en-US" baseline="0" dirty="0" smtClean="0"/>
              <a:t> patron feedback (how do you elicit this feedback?)</a:t>
            </a:r>
          </a:p>
          <a:p>
            <a:r>
              <a:rPr lang="en-US" baseline="0" dirty="0" smtClean="0"/>
              <a:t>Quantitative: usage stats are not without their problems</a:t>
            </a:r>
            <a:endParaRPr lang="en-US" dirty="0"/>
          </a:p>
        </p:txBody>
      </p:sp>
      <p:sp>
        <p:nvSpPr>
          <p:cNvPr id="4" name="Slide Number Placeholder 3"/>
          <p:cNvSpPr>
            <a:spLocks noGrp="1"/>
          </p:cNvSpPr>
          <p:nvPr>
            <p:ph type="sldNum" sz="quarter" idx="10"/>
          </p:nvPr>
        </p:nvSpPr>
        <p:spPr/>
        <p:txBody>
          <a:bodyPr/>
          <a:lstStyle/>
          <a:p>
            <a:fld id="{D6840804-DD95-4A37-A151-F5FACE4B6591}" type="slidenum">
              <a:rPr lang="en-US" smtClean="0"/>
              <a:t>28</a:t>
            </a:fld>
            <a:endParaRPr lang="en-US"/>
          </a:p>
        </p:txBody>
      </p:sp>
    </p:spTree>
    <p:extLst>
      <p:ext uri="{BB962C8B-B14F-4D97-AF65-F5344CB8AC3E}">
        <p14:creationId xmlns:p14="http://schemas.microsoft.com/office/powerpoint/2010/main" val="11024365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Qualitative:</a:t>
            </a:r>
            <a:r>
              <a:rPr lang="en-US" baseline="0" dirty="0" smtClean="0"/>
              <a:t> patron feedback (how do you elicit this feedback?)</a:t>
            </a:r>
          </a:p>
          <a:p>
            <a:r>
              <a:rPr lang="en-US" baseline="0" dirty="0" smtClean="0"/>
              <a:t>Quantitative: usage stats are not without their problems</a:t>
            </a:r>
            <a:endParaRPr lang="en-US" dirty="0"/>
          </a:p>
        </p:txBody>
      </p:sp>
      <p:sp>
        <p:nvSpPr>
          <p:cNvPr id="4" name="Slide Number Placeholder 3"/>
          <p:cNvSpPr>
            <a:spLocks noGrp="1"/>
          </p:cNvSpPr>
          <p:nvPr>
            <p:ph type="sldNum" sz="quarter" idx="10"/>
          </p:nvPr>
        </p:nvSpPr>
        <p:spPr/>
        <p:txBody>
          <a:bodyPr/>
          <a:lstStyle/>
          <a:p>
            <a:fld id="{D6840804-DD95-4A37-A151-F5FACE4B6591}" type="slidenum">
              <a:rPr lang="en-US" smtClean="0"/>
              <a:t>29</a:t>
            </a:fld>
            <a:endParaRPr lang="en-US"/>
          </a:p>
        </p:txBody>
      </p:sp>
    </p:spTree>
    <p:extLst>
      <p:ext uri="{BB962C8B-B14F-4D97-AF65-F5344CB8AC3E}">
        <p14:creationId xmlns:p14="http://schemas.microsoft.com/office/powerpoint/2010/main" val="1102436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 Quantitative Methods</a:t>
            </a:r>
          </a:p>
          <a:p>
            <a:r>
              <a:rPr lang="en-US" b="0" dirty="0" smtClean="0"/>
              <a:t>Data-driven acquisition!</a:t>
            </a:r>
            <a:r>
              <a:rPr lang="en-US" b="0" baseline="0" dirty="0" smtClean="0"/>
              <a:t> What people relate in conversation may not necessarily be the same as their actions. Looking at the data also ensures you’re fulfilling the needs of your total patron population, not just the needs of a few vocal patrons.</a:t>
            </a:r>
          </a:p>
          <a:p>
            <a:endParaRPr lang="en-US" b="0" baseline="0" dirty="0" smtClean="0"/>
          </a:p>
          <a:p>
            <a:r>
              <a:rPr lang="en-US" b="1" baseline="0" dirty="0" smtClean="0"/>
              <a:t>2. Slide – Potential data source:</a:t>
            </a:r>
          </a:p>
          <a:p>
            <a:pPr marL="171450" indent="-171450">
              <a:buFont typeface="Arial" panose="020B0604020202020204" pitchFamily="34" charset="0"/>
              <a:buChar char="•"/>
            </a:pPr>
            <a:r>
              <a:rPr lang="en-US" b="0" baseline="0" dirty="0" smtClean="0"/>
              <a:t>Faculty publications: specifically bibliographies in their recent publications</a:t>
            </a:r>
          </a:p>
          <a:p>
            <a:pPr marL="171450" indent="-171450">
              <a:buFont typeface="Arial" panose="020B0604020202020204" pitchFamily="34" charset="0"/>
              <a:buChar char="•"/>
            </a:pPr>
            <a:r>
              <a:rPr lang="en-US" b="0" baseline="0" dirty="0" smtClean="0"/>
              <a:t>Review course descriptions, syllabi, and, if you can get them, lists of student research topics. </a:t>
            </a:r>
          </a:p>
          <a:p>
            <a:pPr marL="171450" indent="-171450">
              <a:buFont typeface="Arial" panose="020B0604020202020204" pitchFamily="34" charset="0"/>
              <a:buChar char="•"/>
            </a:pPr>
            <a:r>
              <a:rPr lang="en-US" b="0" baseline="0" dirty="0" smtClean="0"/>
              <a:t>Attend student performances</a:t>
            </a:r>
          </a:p>
          <a:p>
            <a:pPr marL="171450" indent="-171450">
              <a:buFont typeface="Arial" panose="020B0604020202020204" pitchFamily="34" charset="0"/>
              <a:buChar char="•"/>
            </a:pPr>
            <a:r>
              <a:rPr lang="en-US" b="0" baseline="0" dirty="0" smtClean="0"/>
              <a:t>Review reference transactions</a:t>
            </a:r>
          </a:p>
          <a:p>
            <a:pPr marL="171450" indent="-171450">
              <a:buFont typeface="Arial" panose="020B0604020202020204" pitchFamily="34" charset="0"/>
              <a:buChar char="•"/>
            </a:pPr>
            <a:r>
              <a:rPr lang="en-US" b="0" baseline="0" dirty="0" smtClean="0"/>
              <a:t>Review ILL requests</a:t>
            </a:r>
          </a:p>
          <a:p>
            <a:pPr marL="171450" indent="-171450">
              <a:buFont typeface="Arial" panose="020B0604020202020204" pitchFamily="34" charset="0"/>
              <a:buChar char="•"/>
            </a:pPr>
            <a:r>
              <a:rPr lang="en-US" b="0" baseline="0" dirty="0" smtClean="0"/>
              <a:t>Review circulation statistics: what ranges are seeing significant activity? This may be an area where keeping up with new publications may be important.</a:t>
            </a:r>
          </a:p>
          <a:p>
            <a:pPr marL="171450" indent="-171450">
              <a:buFont typeface="Arial" panose="020B0604020202020204" pitchFamily="34" charset="0"/>
              <a:buChar char="•"/>
            </a:pPr>
            <a:r>
              <a:rPr lang="en-US" b="0" baseline="0" dirty="0" smtClean="0"/>
              <a:t>Review purchase requests</a:t>
            </a:r>
          </a:p>
          <a:p>
            <a:endParaRPr lang="en-US" b="0" baseline="0" dirty="0" smtClean="0"/>
          </a:p>
          <a:p>
            <a:r>
              <a:rPr lang="en-US" b="1" baseline="0" dirty="0" smtClean="0"/>
              <a:t>3. Benefits of Quantitative Methods:</a:t>
            </a:r>
            <a:endParaRPr lang="en-US" b="0" baseline="0" dirty="0" smtClean="0"/>
          </a:p>
          <a:p>
            <a:pPr marL="171450" indent="-171450">
              <a:buFont typeface="Arial" panose="020B0604020202020204" pitchFamily="34" charset="0"/>
              <a:buChar char="•"/>
            </a:pPr>
            <a:r>
              <a:rPr lang="en-US" b="0" baseline="0" dirty="0" smtClean="0"/>
              <a:t>Some activities (such as reviewing faculty publications and attending student performances) reveal needs of current and potential patrons</a:t>
            </a:r>
          </a:p>
          <a:p>
            <a:pPr marL="171450" indent="-171450">
              <a:buFont typeface="Arial" panose="020B0604020202020204" pitchFamily="34" charset="0"/>
              <a:buChar char="•"/>
            </a:pPr>
            <a:r>
              <a:rPr lang="en-US" b="0" baseline="0" dirty="0" smtClean="0"/>
              <a:t>Ensures a broader, more inclusive picture of the needs of your current patrons.</a:t>
            </a:r>
          </a:p>
          <a:p>
            <a:pPr marL="171450" indent="-171450">
              <a:buFont typeface="Arial" panose="020B0604020202020204" pitchFamily="34" charset="0"/>
              <a:buChar char="•"/>
            </a:pPr>
            <a:endParaRPr lang="en-US" b="0" baseline="0" dirty="0" smtClean="0"/>
          </a:p>
          <a:p>
            <a:pPr marL="0" indent="0">
              <a:buFont typeface="Arial" panose="020B0604020202020204" pitchFamily="34" charset="0"/>
              <a:buNone/>
            </a:pPr>
            <a:r>
              <a:rPr lang="en-US" b="1" baseline="0" dirty="0" smtClean="0"/>
              <a:t>4. Limitations of Quantitative Methods:</a:t>
            </a:r>
          </a:p>
          <a:p>
            <a:pPr marL="171450" indent="-171450">
              <a:buFont typeface="Arial" panose="020B0604020202020204" pitchFamily="34" charset="0"/>
              <a:buChar char="•"/>
            </a:pPr>
            <a:r>
              <a:rPr lang="en-US" b="0" baseline="0" dirty="0" smtClean="0"/>
              <a:t>This is thankless work, i.e., you’re doing a lot of work on behalf of your constituents that they will never know about.</a:t>
            </a:r>
          </a:p>
          <a:p>
            <a:pPr marL="171450" indent="-171450">
              <a:buFont typeface="Arial" panose="020B0604020202020204" pitchFamily="34" charset="0"/>
              <a:buChar char="•"/>
            </a:pPr>
            <a:r>
              <a:rPr lang="en-US" b="0" baseline="0" dirty="0" smtClean="0"/>
              <a:t>Extremely time consuming.</a:t>
            </a:r>
          </a:p>
          <a:p>
            <a:pPr marL="171450" indent="-171450">
              <a:buFont typeface="Arial" panose="020B0604020202020204" pitchFamily="34" charset="0"/>
              <a:buChar char="•"/>
            </a:pPr>
            <a:r>
              <a:rPr lang="en-US" b="0" baseline="0" dirty="0" smtClean="0"/>
              <a:t>Will require synthesizing multiple data sets to get a complete picture (and this can be complicated).</a:t>
            </a:r>
          </a:p>
          <a:p>
            <a:pPr marL="171450" indent="-171450">
              <a:buFont typeface="Arial" panose="020B0604020202020204" pitchFamily="34" charset="0"/>
              <a:buChar char="•"/>
            </a:pPr>
            <a:r>
              <a:rPr lang="en-US" b="0" baseline="0" dirty="0" smtClean="0"/>
              <a:t>Captures past needs, only intimates current needs, and fails to anticipate future needs.</a:t>
            </a:r>
          </a:p>
          <a:p>
            <a:pPr marL="0" indent="0">
              <a:buFont typeface="Arial" panose="020B0604020202020204" pitchFamily="34" charset="0"/>
              <a:buNone/>
            </a:pPr>
            <a:endParaRPr lang="en-US" b="1" baseline="0" dirty="0" smtClean="0"/>
          </a:p>
          <a:p>
            <a:pPr marL="0" indent="0">
              <a:buFont typeface="Arial" panose="020B0604020202020204" pitchFamily="34" charset="0"/>
              <a:buNone/>
            </a:pPr>
            <a:r>
              <a:rPr lang="en-US" b="1" baseline="0" dirty="0" smtClean="0"/>
              <a:t>5. Have any of you engaged in patron needs assessment? For what? How/Methodology? Lessons learned?</a:t>
            </a:r>
          </a:p>
          <a:p>
            <a:pPr marL="0" indent="0">
              <a:buFont typeface="Arial" panose="020B0604020202020204" pitchFamily="34" charset="0"/>
              <a:buNone/>
            </a:pPr>
            <a:endParaRPr lang="en-US" b="1" baseline="0" dirty="0" smtClean="0"/>
          </a:p>
          <a:p>
            <a:pPr marL="0" indent="0">
              <a:buFont typeface="Arial" panose="020B0604020202020204" pitchFamily="34" charset="0"/>
              <a:buNone/>
            </a:pPr>
            <a:r>
              <a:rPr lang="en-US" b="1" baseline="0" dirty="0" smtClean="0"/>
              <a:t>6. Questions?</a:t>
            </a:r>
          </a:p>
          <a:p>
            <a:pPr marL="171450" indent="-171450">
              <a:buFont typeface="Arial" panose="020B0604020202020204" pitchFamily="34" charset="0"/>
              <a:buChar char="•"/>
            </a:pPr>
            <a:endParaRPr lang="en-US" b="0" dirty="0"/>
          </a:p>
        </p:txBody>
      </p:sp>
      <p:sp>
        <p:nvSpPr>
          <p:cNvPr id="4" name="Slide Number Placeholder 3"/>
          <p:cNvSpPr>
            <a:spLocks noGrp="1"/>
          </p:cNvSpPr>
          <p:nvPr>
            <p:ph type="sldNum" sz="quarter" idx="10"/>
          </p:nvPr>
        </p:nvSpPr>
        <p:spPr/>
        <p:txBody>
          <a:bodyPr/>
          <a:lstStyle/>
          <a:p>
            <a:fld id="{D6840804-DD95-4A37-A151-F5FACE4B6591}" type="slidenum">
              <a:rPr lang="en-US" smtClean="0"/>
              <a:t>4</a:t>
            </a:fld>
            <a:endParaRPr lang="en-US"/>
          </a:p>
        </p:txBody>
      </p:sp>
    </p:spTree>
    <p:extLst>
      <p:ext uri="{BB962C8B-B14F-4D97-AF65-F5344CB8AC3E}">
        <p14:creationId xmlns:p14="http://schemas.microsoft.com/office/powerpoint/2010/main" val="1158005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1" dirty="0" smtClean="0"/>
              <a:t>What are they?</a:t>
            </a:r>
          </a:p>
          <a:p>
            <a:pPr marL="0" indent="0">
              <a:buNone/>
            </a:pPr>
            <a:r>
              <a:rPr lang="en-US" b="0" dirty="0" smtClean="0"/>
              <a:t>They</a:t>
            </a:r>
            <a:r>
              <a:rPr lang="en-US" b="0" baseline="0" dirty="0" smtClean="0"/>
              <a:t> are public statements that first briefly describe the key characteristics of the core target audience and then outline the broad parameters that guide collection development activity. These are largely, but not always, for internal audiences such as administrators and other librarians.</a:t>
            </a:r>
            <a:endParaRPr lang="en-US" b="0" dirty="0" smtClean="0"/>
          </a:p>
          <a:p>
            <a:endParaRPr lang="en-US" b="1" dirty="0" smtClean="0"/>
          </a:p>
          <a:p>
            <a:r>
              <a:rPr lang="en-US" b="1" dirty="0" smtClean="0"/>
              <a:t>2. Why are they so important?</a:t>
            </a:r>
          </a:p>
          <a:p>
            <a:endParaRPr lang="en-US" b="1" dirty="0" smtClean="0"/>
          </a:p>
          <a:p>
            <a:pPr marL="171450" indent="-171450">
              <a:buFont typeface="Arial" panose="020B0604020202020204" pitchFamily="34" charset="0"/>
              <a:buChar char="•"/>
            </a:pPr>
            <a:r>
              <a:rPr lang="en-US" b="0" dirty="0" smtClean="0"/>
              <a:t>They clearly describe a library’s objectives in terms</a:t>
            </a:r>
            <a:r>
              <a:rPr lang="en-US" b="0" baseline="0" dirty="0" smtClean="0"/>
              <a:t> of collection development and access to information.</a:t>
            </a:r>
          </a:p>
          <a:p>
            <a:pPr marL="171450" indent="-171450">
              <a:buFont typeface="Arial" panose="020B0604020202020204" pitchFamily="34" charset="0"/>
              <a:buChar char="•"/>
            </a:pPr>
            <a:r>
              <a:rPr lang="en-US" b="0" baseline="0" dirty="0" smtClean="0"/>
              <a:t>They define a library’s priorities and needs.</a:t>
            </a:r>
          </a:p>
          <a:p>
            <a:pPr marL="171450" indent="-171450">
              <a:buFont typeface="Arial" panose="020B0604020202020204" pitchFamily="34" charset="0"/>
              <a:buChar char="•"/>
            </a:pPr>
            <a:r>
              <a:rPr lang="en-US" b="0" baseline="0" dirty="0" smtClean="0"/>
              <a:t>They promote communication between selectors and administrators.</a:t>
            </a:r>
          </a:p>
          <a:p>
            <a:pPr marL="171450" indent="-171450">
              <a:buFont typeface="Arial" panose="020B0604020202020204" pitchFamily="34" charset="0"/>
              <a:buChar char="•"/>
            </a:pPr>
            <a:r>
              <a:rPr lang="en-US" b="0" baseline="0" dirty="0" smtClean="0"/>
              <a:t>They promote communication between a library and its users.</a:t>
            </a:r>
          </a:p>
          <a:p>
            <a:pPr marL="171450" indent="-171450">
              <a:buFont typeface="Arial" panose="020B0604020202020204" pitchFamily="34" charset="0"/>
              <a:buChar char="•"/>
            </a:pPr>
            <a:endParaRPr lang="en-US" b="0" baseline="0" dirty="0" smtClean="0"/>
          </a:p>
          <a:p>
            <a:pPr marL="0" indent="0">
              <a:buFont typeface="Arial" panose="020B0604020202020204" pitchFamily="34" charset="0"/>
              <a:buNone/>
            </a:pPr>
            <a:r>
              <a:rPr lang="en-US" b="1" baseline="0" dirty="0" smtClean="0"/>
              <a:t>3. What are the core qualities of a good policy?</a:t>
            </a:r>
          </a:p>
          <a:p>
            <a:pPr marL="171450" indent="-171450">
              <a:buFont typeface="Arial" panose="020B0604020202020204" pitchFamily="34" charset="0"/>
              <a:buChar char="•"/>
            </a:pPr>
            <a:r>
              <a:rPr lang="en-US" b="0" baseline="0" dirty="0" smtClean="0"/>
              <a:t>Reflective of the real needs of your constituents.</a:t>
            </a:r>
          </a:p>
          <a:p>
            <a:pPr marL="171450" indent="-171450">
              <a:buFont typeface="Arial" panose="020B0604020202020204" pitchFamily="34" charset="0"/>
              <a:buChar char="•"/>
            </a:pPr>
            <a:r>
              <a:rPr lang="en-US" b="0" baseline="0" dirty="0" smtClean="0"/>
              <a:t>Reflective of the beliefs of your institution:</a:t>
            </a:r>
          </a:p>
          <a:p>
            <a:pPr marL="628650" lvl="1" indent="-171450">
              <a:buFont typeface="Arial" panose="020B0604020202020204" pitchFamily="34" charset="0"/>
              <a:buChar char="•"/>
            </a:pPr>
            <a:r>
              <a:rPr lang="en-US" b="0" baseline="0" dirty="0" smtClean="0"/>
              <a:t>does your institution value open access resources, </a:t>
            </a:r>
          </a:p>
          <a:p>
            <a:pPr marL="628650" lvl="1" indent="-171450">
              <a:buFont typeface="Arial" panose="020B0604020202020204" pitchFamily="34" charset="0"/>
              <a:buChar char="•"/>
            </a:pPr>
            <a:r>
              <a:rPr lang="en-US" b="0" baseline="0" dirty="0" smtClean="0"/>
              <a:t>does your institution promote digital resources, </a:t>
            </a:r>
          </a:p>
          <a:p>
            <a:pPr marL="628650" lvl="1" indent="-171450">
              <a:buFont typeface="Arial" panose="020B0604020202020204" pitchFamily="34" charset="0"/>
              <a:buChar char="•"/>
            </a:pPr>
            <a:r>
              <a:rPr lang="en-US" b="0" baseline="0" dirty="0" smtClean="0"/>
              <a:t>does your institution support resources sharing and consortial buying/borrowing, etc.</a:t>
            </a:r>
          </a:p>
          <a:p>
            <a:pPr marL="171450" lvl="0" indent="-171450">
              <a:buFont typeface="Arial" panose="020B0604020202020204" pitchFamily="34" charset="0"/>
              <a:buChar char="•"/>
            </a:pPr>
            <a:r>
              <a:rPr lang="en-US" b="0" baseline="0" dirty="0" smtClean="0"/>
              <a:t>Reflective off the realities of your institution:</a:t>
            </a:r>
          </a:p>
          <a:p>
            <a:pPr marL="628650" lvl="1" indent="-171450">
              <a:buFont typeface="Arial" panose="020B0604020202020204" pitchFamily="34" charset="0"/>
              <a:buChar char="•"/>
            </a:pPr>
            <a:r>
              <a:rPr lang="en-US" b="0" baseline="0" dirty="0" smtClean="0"/>
              <a:t>Do space limitations lead your institution to greater focus on electronic resources</a:t>
            </a:r>
          </a:p>
          <a:p>
            <a:pPr marL="628650" lvl="1" indent="-171450">
              <a:buFont typeface="Arial" panose="020B0604020202020204" pitchFamily="34" charset="0"/>
              <a:buChar char="•"/>
            </a:pPr>
            <a:r>
              <a:rPr lang="en-US" b="0" baseline="0" dirty="0" smtClean="0"/>
              <a:t>Do funding limitations impact your journal and/or database subscriptions</a:t>
            </a:r>
          </a:p>
          <a:p>
            <a:pPr marL="171450" lvl="0" indent="-171450">
              <a:buFont typeface="Arial" panose="020B0604020202020204" pitchFamily="34" charset="0"/>
              <a:buChar char="•"/>
            </a:pPr>
            <a:r>
              <a:rPr lang="en-US" b="0" baseline="0" dirty="0" smtClean="0"/>
              <a:t>Flexible enough to capture the organically changing needs of your constituents.</a:t>
            </a:r>
          </a:p>
          <a:p>
            <a:pPr marL="0" lvl="0" indent="0">
              <a:buFont typeface="Arial" panose="020B0604020202020204" pitchFamily="34" charset="0"/>
              <a:buNone/>
            </a:pPr>
            <a:endParaRPr lang="en-US" b="0" baseline="0" dirty="0" smtClean="0"/>
          </a:p>
          <a:p>
            <a:pPr marL="0" lvl="0" indent="0">
              <a:buFont typeface="Arial" panose="020B0604020202020204" pitchFamily="34" charset="0"/>
              <a:buNone/>
            </a:pPr>
            <a:r>
              <a:rPr lang="en-US" b="1" baseline="0" dirty="0" smtClean="0"/>
              <a:t>4. They should not be:</a:t>
            </a:r>
          </a:p>
          <a:p>
            <a:pPr marL="171450" lvl="0" indent="-171450">
              <a:buFont typeface="Arial" panose="020B0604020202020204" pitchFamily="34" charset="0"/>
              <a:buChar char="•"/>
            </a:pPr>
            <a:r>
              <a:rPr lang="en-US" b="0" baseline="0" dirty="0" smtClean="0"/>
              <a:t>Stagnant. Review your policy on a regular schedule. My reality means every three years. Your reality may suggest something else.</a:t>
            </a:r>
          </a:p>
          <a:p>
            <a:pPr marL="171450" lvl="0" indent="-171450">
              <a:buFont typeface="Arial" panose="020B0604020202020204" pitchFamily="34" charset="0"/>
              <a:buChar char="•"/>
            </a:pPr>
            <a:r>
              <a:rPr lang="en-US" b="0" baseline="0" dirty="0" smtClean="0"/>
              <a:t>Thrown together quickly. These require significant review, study, and reflection. For most of us that means summer project.</a:t>
            </a:r>
            <a:endParaRPr lang="en-US" b="0" dirty="0"/>
          </a:p>
        </p:txBody>
      </p:sp>
      <p:sp>
        <p:nvSpPr>
          <p:cNvPr id="4" name="Slide Number Placeholder 3"/>
          <p:cNvSpPr>
            <a:spLocks noGrp="1"/>
          </p:cNvSpPr>
          <p:nvPr>
            <p:ph type="sldNum" sz="quarter" idx="10"/>
          </p:nvPr>
        </p:nvSpPr>
        <p:spPr/>
        <p:txBody>
          <a:bodyPr/>
          <a:lstStyle/>
          <a:p>
            <a:fld id="{D6840804-DD95-4A37-A151-F5FACE4B6591}" type="slidenum">
              <a:rPr lang="en-US" smtClean="0"/>
              <a:t>5</a:t>
            </a:fld>
            <a:endParaRPr lang="en-US"/>
          </a:p>
        </p:txBody>
      </p:sp>
    </p:spTree>
    <p:extLst>
      <p:ext uri="{BB962C8B-B14F-4D97-AF65-F5344CB8AC3E}">
        <p14:creationId xmlns:p14="http://schemas.microsoft.com/office/powerpoint/2010/main" val="4285075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a:t>
            </a:r>
            <a:r>
              <a:rPr lang="en-US" b="1" baseline="0" dirty="0" smtClean="0"/>
              <a:t> </a:t>
            </a:r>
            <a:r>
              <a:rPr lang="en-US" b="0" dirty="0" smtClean="0"/>
              <a:t>Some institutions</a:t>
            </a:r>
            <a:r>
              <a:rPr lang="en-US" b="0" baseline="0" dirty="0" smtClean="0"/>
              <a:t> have overarching collection development guidelines that may prescriptively spell out the components you should include in your collection development policy. The elements up here are somewhat generalized and common to most policies. </a:t>
            </a:r>
          </a:p>
          <a:p>
            <a:endParaRPr lang="en-US" b="0" dirty="0" smtClean="0"/>
          </a:p>
          <a:p>
            <a:r>
              <a:rPr lang="en-US" b="1" dirty="0" smtClean="0"/>
              <a:t>2.</a:t>
            </a:r>
            <a:r>
              <a:rPr lang="en-US" b="1" baseline="0" dirty="0" smtClean="0"/>
              <a:t> Slide</a:t>
            </a:r>
            <a:endParaRPr lang="en-US" b="1" dirty="0"/>
          </a:p>
        </p:txBody>
      </p:sp>
      <p:sp>
        <p:nvSpPr>
          <p:cNvPr id="4" name="Slide Number Placeholder 3"/>
          <p:cNvSpPr>
            <a:spLocks noGrp="1"/>
          </p:cNvSpPr>
          <p:nvPr>
            <p:ph type="sldNum" sz="quarter" idx="10"/>
          </p:nvPr>
        </p:nvSpPr>
        <p:spPr/>
        <p:txBody>
          <a:bodyPr/>
          <a:lstStyle/>
          <a:p>
            <a:fld id="{D6840804-DD95-4A37-A151-F5FACE4B6591}" type="slidenum">
              <a:rPr lang="en-US" smtClean="0"/>
              <a:t>6</a:t>
            </a:fld>
            <a:endParaRPr lang="en-US"/>
          </a:p>
        </p:txBody>
      </p:sp>
    </p:spTree>
    <p:extLst>
      <p:ext uri="{BB962C8B-B14F-4D97-AF65-F5344CB8AC3E}">
        <p14:creationId xmlns:p14="http://schemas.microsoft.com/office/powerpoint/2010/main" val="4285075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Activity</a:t>
            </a:r>
          </a:p>
          <a:p>
            <a:endParaRPr lang="en-US" b="0" dirty="0" smtClean="0"/>
          </a:p>
          <a:p>
            <a:r>
              <a:rPr lang="en-US" b="0" dirty="0" smtClean="0"/>
              <a:t>In groups of 2-3, review</a:t>
            </a:r>
            <a:r>
              <a:rPr lang="en-US" b="0" baseline="0" dirty="0" smtClean="0"/>
              <a:t> the policy and think about it in terms of what we just talked about. Be prepared to briefly describe the program the policy supports as well as the policy’s strengths and weaknesses. </a:t>
            </a:r>
            <a:endParaRPr lang="en-US" b="0" dirty="0"/>
          </a:p>
        </p:txBody>
      </p:sp>
      <p:sp>
        <p:nvSpPr>
          <p:cNvPr id="4" name="Slide Number Placeholder 3"/>
          <p:cNvSpPr>
            <a:spLocks noGrp="1"/>
          </p:cNvSpPr>
          <p:nvPr>
            <p:ph type="sldNum" sz="quarter" idx="10"/>
          </p:nvPr>
        </p:nvSpPr>
        <p:spPr/>
        <p:txBody>
          <a:bodyPr/>
          <a:lstStyle/>
          <a:p>
            <a:fld id="{D6840804-DD95-4A37-A151-F5FACE4B6591}" type="slidenum">
              <a:rPr lang="en-US" smtClean="0"/>
              <a:t>7</a:t>
            </a:fld>
            <a:endParaRPr lang="en-US"/>
          </a:p>
        </p:txBody>
      </p:sp>
    </p:spTree>
    <p:extLst>
      <p:ext uri="{BB962C8B-B14F-4D97-AF65-F5344CB8AC3E}">
        <p14:creationId xmlns:p14="http://schemas.microsoft.com/office/powerpoint/2010/main" val="8454378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 Who</a:t>
            </a:r>
            <a:r>
              <a:rPr lang="en-US" b="1" baseline="0" dirty="0" smtClean="0"/>
              <a:t> are they?</a:t>
            </a:r>
          </a:p>
          <a:p>
            <a:r>
              <a:rPr lang="en-US" baseline="0" dirty="0" smtClean="0"/>
              <a:t>You’ll want to go to different vendors for different needs. You’ll quickly learn through experience which vendors to go to for what. A good example, though, would be a vendor for imprints from Spain. If you have a collecting need in this area, then </a:t>
            </a:r>
            <a:r>
              <a:rPr lang="en-US" baseline="0" dirty="0" err="1" smtClean="0"/>
              <a:t>Puvill</a:t>
            </a:r>
            <a:r>
              <a:rPr lang="en-US" baseline="0" dirty="0" smtClean="0"/>
              <a:t> is the place to go. If you need musical theater selections, my preferred go to is JW Pepper. Every once in a while you’ll find a European imprint that you can only get from a European vendor, go to </a:t>
            </a:r>
            <a:r>
              <a:rPr lang="en-US" baseline="0" dirty="0" err="1" smtClean="0"/>
              <a:t>Harrassowitz</a:t>
            </a:r>
            <a:r>
              <a:rPr lang="en-US" baseline="0" dirty="0" smtClean="0"/>
              <a:t> for those. Everything else I go to Theodore Front for. Every once in a while I get a request for an obscure score, that’s when I might contact a music store such as Yesterday Service and ask them to do the hard work for me. </a:t>
            </a:r>
          </a:p>
          <a:p>
            <a:endParaRPr lang="en-US" baseline="0" dirty="0" smtClean="0"/>
          </a:p>
          <a:p>
            <a:r>
              <a:rPr lang="en-US" baseline="0" dirty="0" smtClean="0"/>
              <a:t>CDs and DVDs are much easier to come by. Amazon, occasionally CD Baby are my go to sources. There are also specialized vendors who have added services that you can’t get from these online box shops. They include:</a:t>
            </a:r>
          </a:p>
          <a:p>
            <a:pPr marL="171450" indent="-171450">
              <a:buFont typeface="Arial" panose="020B0604020202020204" pitchFamily="34" charset="0"/>
              <a:buChar char="•"/>
            </a:pPr>
            <a:r>
              <a:rPr lang="en-US" baseline="0" dirty="0" smtClean="0"/>
              <a:t>Music Hunter – Jay will do everything in his power to match prices and make the purchasing process easy for you.</a:t>
            </a:r>
          </a:p>
          <a:p>
            <a:pPr marL="171450" indent="-171450">
              <a:buFont typeface="Arial" panose="020B0604020202020204" pitchFamily="34" charset="0"/>
              <a:buChar char="•"/>
            </a:pPr>
            <a:r>
              <a:rPr lang="en-US" baseline="0" dirty="0" smtClean="0"/>
              <a:t>AC/AV Source – able to provide MARC records. </a:t>
            </a:r>
          </a:p>
          <a:p>
            <a:pPr marL="171450" indent="-171450">
              <a:buFont typeface="Arial" panose="020B0604020202020204" pitchFamily="34" charset="0"/>
              <a:buChar char="•"/>
            </a:pPr>
            <a:r>
              <a:rPr lang="en-US" baseline="0" dirty="0" smtClean="0"/>
              <a:t>Theodore Front – able to provide MARC records.</a:t>
            </a:r>
          </a:p>
          <a:p>
            <a:pPr marL="0" indent="0">
              <a:buFont typeface="Arial" panose="020B0604020202020204" pitchFamily="34" charset="0"/>
              <a:buNone/>
            </a:pPr>
            <a:r>
              <a:rPr lang="en-US" baseline="0" dirty="0" smtClean="0"/>
              <a:t>All three have flexible payment options.</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I see a huge benefit in diversification and competition so I try to order recordings at least from a variety of sources. That said, part of vendor selection is also closely tied to the needs of your acquisitions department and this may limit your vendor choices.</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1" baseline="0" dirty="0" smtClean="0"/>
              <a:t>2. Slide</a:t>
            </a:r>
          </a:p>
        </p:txBody>
      </p:sp>
      <p:sp>
        <p:nvSpPr>
          <p:cNvPr id="4" name="Slide Number Placeholder 3"/>
          <p:cNvSpPr>
            <a:spLocks noGrp="1"/>
          </p:cNvSpPr>
          <p:nvPr>
            <p:ph type="sldNum" sz="quarter" idx="10"/>
          </p:nvPr>
        </p:nvSpPr>
        <p:spPr/>
        <p:txBody>
          <a:bodyPr/>
          <a:lstStyle/>
          <a:p>
            <a:fld id="{D6840804-DD95-4A37-A151-F5FACE4B6591}" type="slidenum">
              <a:rPr lang="en-US" smtClean="0"/>
              <a:t>8</a:t>
            </a:fld>
            <a:endParaRPr lang="en-US"/>
          </a:p>
        </p:txBody>
      </p:sp>
    </p:spTree>
    <p:extLst>
      <p:ext uri="{BB962C8B-B14F-4D97-AF65-F5344CB8AC3E}">
        <p14:creationId xmlns:p14="http://schemas.microsoft.com/office/powerpoint/2010/main" val="13682488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Definition</a:t>
            </a:r>
          </a:p>
          <a:p>
            <a:r>
              <a:rPr lang="en-US" b="1" dirty="0" smtClean="0"/>
              <a:t>Alternative</a:t>
            </a:r>
            <a:r>
              <a:rPr lang="en-US" b="1" baseline="0" dirty="0" smtClean="0"/>
              <a:t> names</a:t>
            </a:r>
          </a:p>
          <a:p>
            <a:endParaRPr lang="en-US" b="1" baseline="0" dirty="0" smtClean="0"/>
          </a:p>
        </p:txBody>
      </p:sp>
      <p:sp>
        <p:nvSpPr>
          <p:cNvPr id="4" name="Slide Number Placeholder 3"/>
          <p:cNvSpPr>
            <a:spLocks noGrp="1"/>
          </p:cNvSpPr>
          <p:nvPr>
            <p:ph type="sldNum" sz="quarter" idx="10"/>
          </p:nvPr>
        </p:nvSpPr>
        <p:spPr/>
        <p:txBody>
          <a:bodyPr/>
          <a:lstStyle/>
          <a:p>
            <a:fld id="{D6840804-DD95-4A37-A151-F5FACE4B6591}" type="slidenum">
              <a:rPr lang="en-US" smtClean="0"/>
              <a:t>9</a:t>
            </a:fld>
            <a:endParaRPr lang="en-US"/>
          </a:p>
        </p:txBody>
      </p:sp>
    </p:spTree>
    <p:extLst>
      <p:ext uri="{BB962C8B-B14F-4D97-AF65-F5344CB8AC3E}">
        <p14:creationId xmlns:p14="http://schemas.microsoft.com/office/powerpoint/2010/main" val="22868184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1. Slide/Selection Decision Factors:</a:t>
            </a:r>
          </a:p>
          <a:p>
            <a:pPr marL="171450" indent="-171450">
              <a:buFont typeface="Arial" panose="020B0604020202020204" pitchFamily="34" charset="0"/>
              <a:buChar char="•"/>
            </a:pPr>
            <a:r>
              <a:rPr lang="en-US" b="0" baseline="0" dirty="0" smtClean="0"/>
              <a:t>Was it requested – in some institutions with limited budgets and/or expertise, this is the only deciding factor. Any thoughts on why this might be problematic? (</a:t>
            </a:r>
            <a:r>
              <a:rPr lang="en-US" b="0" i="1" baseline="0" dirty="0" smtClean="0"/>
              <a:t>A: typically only a small subset of faculty actively make any selection decisions and typically those decision focus heavily or entirely on materials in their researcher/performance areas. This leads to an extremely unbalanced collection which can be costly to correct at a future date as faculty membership changes.)</a:t>
            </a:r>
          </a:p>
          <a:p>
            <a:pPr marL="171450" indent="-171450">
              <a:buFont typeface="Arial" panose="020B0604020202020204" pitchFamily="34" charset="0"/>
              <a:buChar char="•"/>
            </a:pPr>
            <a:r>
              <a:rPr lang="en-US" b="0" i="0" baseline="0" dirty="0" smtClean="0"/>
              <a:t>Does it provide an…</a:t>
            </a:r>
          </a:p>
          <a:p>
            <a:pPr marL="171450" indent="-171450">
              <a:buFont typeface="Arial" panose="020B0604020202020204" pitchFamily="34" charset="0"/>
              <a:buChar char="•"/>
            </a:pPr>
            <a:r>
              <a:rPr lang="en-US" b="0" i="0" baseline="0" dirty="0" smtClean="0"/>
              <a:t>Does it fulfill…</a:t>
            </a:r>
          </a:p>
          <a:p>
            <a:pPr marL="171450" indent="-171450">
              <a:buFont typeface="Arial" panose="020B0604020202020204" pitchFamily="34" charset="0"/>
              <a:buChar char="•"/>
            </a:pPr>
            <a:r>
              <a:rPr lang="en-US" b="0" i="0" baseline="0" dirty="0" smtClean="0"/>
              <a:t>If you purchase a score, do you also need to purchase a recording? Is a recording even available?</a:t>
            </a:r>
          </a:p>
          <a:p>
            <a:pPr marL="171450" indent="-171450">
              <a:buFont typeface="Arial" panose="020B0604020202020204" pitchFamily="34" charset="0"/>
              <a:buChar char="•"/>
            </a:pPr>
            <a:r>
              <a:rPr lang="en-US" b="0" i="0" baseline="0" dirty="0" smtClean="0"/>
              <a:t>Does it </a:t>
            </a:r>
            <a:r>
              <a:rPr lang="en-US" b="0" i="0" baseline="0" dirty="0" err="1" smtClean="0"/>
              <a:t>fulfoll</a:t>
            </a:r>
            <a:r>
              <a:rPr lang="en-US" b="0" i="0" baseline="0" dirty="0" smtClean="0"/>
              <a:t>…</a:t>
            </a:r>
          </a:p>
          <a:p>
            <a:pPr marL="171450" indent="-171450">
              <a:buFont typeface="Arial" panose="020B0604020202020204" pitchFamily="34" charset="0"/>
              <a:buChar char="•"/>
            </a:pPr>
            <a:r>
              <a:rPr lang="en-US" b="0" i="0" baseline="0" dirty="0" smtClean="0"/>
              <a:t>Cost? Is it cost prohibitive? What’s your ceiling? Is there a dollar amount that you refuse to spend out of your regular budget on a single item? If so, is it a candidate for year end “big ticket” spending?</a:t>
            </a:r>
          </a:p>
        </p:txBody>
      </p:sp>
      <p:sp>
        <p:nvSpPr>
          <p:cNvPr id="4" name="Slide Number Placeholder 3"/>
          <p:cNvSpPr>
            <a:spLocks noGrp="1"/>
          </p:cNvSpPr>
          <p:nvPr>
            <p:ph type="sldNum" sz="quarter" idx="10"/>
          </p:nvPr>
        </p:nvSpPr>
        <p:spPr/>
        <p:txBody>
          <a:bodyPr/>
          <a:lstStyle/>
          <a:p>
            <a:fld id="{D6840804-DD95-4A37-A151-F5FACE4B6591}" type="slidenum">
              <a:rPr lang="en-US" smtClean="0"/>
              <a:t>10</a:t>
            </a:fld>
            <a:endParaRPr lang="en-US"/>
          </a:p>
        </p:txBody>
      </p:sp>
    </p:spTree>
    <p:extLst>
      <p:ext uri="{BB962C8B-B14F-4D97-AF65-F5344CB8AC3E}">
        <p14:creationId xmlns:p14="http://schemas.microsoft.com/office/powerpoint/2010/main" val="2286818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72F8A5-CD11-4EF2-8B15-0B860FEC51A8}" type="datetimeFigureOut">
              <a:rPr lang="en-US" smtClean="0"/>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89AB51-BC20-48AF-B92F-D5F94035F4E6}" type="slidenum">
              <a:rPr lang="en-US" smtClean="0"/>
              <a:t>‹#›</a:t>
            </a:fld>
            <a:endParaRPr lang="en-US"/>
          </a:p>
        </p:txBody>
      </p:sp>
    </p:spTree>
    <p:extLst>
      <p:ext uri="{BB962C8B-B14F-4D97-AF65-F5344CB8AC3E}">
        <p14:creationId xmlns:p14="http://schemas.microsoft.com/office/powerpoint/2010/main" val="1958387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72F8A5-CD11-4EF2-8B15-0B860FEC51A8}" type="datetimeFigureOut">
              <a:rPr lang="en-US" smtClean="0"/>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89AB51-BC20-48AF-B92F-D5F94035F4E6}" type="slidenum">
              <a:rPr lang="en-US" smtClean="0"/>
              <a:t>‹#›</a:t>
            </a:fld>
            <a:endParaRPr lang="en-US"/>
          </a:p>
        </p:txBody>
      </p:sp>
    </p:spTree>
    <p:extLst>
      <p:ext uri="{BB962C8B-B14F-4D97-AF65-F5344CB8AC3E}">
        <p14:creationId xmlns:p14="http://schemas.microsoft.com/office/powerpoint/2010/main" val="731236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72F8A5-CD11-4EF2-8B15-0B860FEC51A8}" type="datetimeFigureOut">
              <a:rPr lang="en-US" smtClean="0"/>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89AB51-BC20-48AF-B92F-D5F94035F4E6}" type="slidenum">
              <a:rPr lang="en-US" smtClean="0"/>
              <a:t>‹#›</a:t>
            </a:fld>
            <a:endParaRPr lang="en-US"/>
          </a:p>
        </p:txBody>
      </p:sp>
    </p:spTree>
    <p:extLst>
      <p:ext uri="{BB962C8B-B14F-4D97-AF65-F5344CB8AC3E}">
        <p14:creationId xmlns:p14="http://schemas.microsoft.com/office/powerpoint/2010/main" val="2304816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72F8A5-CD11-4EF2-8B15-0B860FEC51A8}" type="datetimeFigureOut">
              <a:rPr lang="en-US" smtClean="0"/>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89AB51-BC20-48AF-B92F-D5F94035F4E6}" type="slidenum">
              <a:rPr lang="en-US" smtClean="0"/>
              <a:t>‹#›</a:t>
            </a:fld>
            <a:endParaRPr lang="en-US"/>
          </a:p>
        </p:txBody>
      </p:sp>
    </p:spTree>
    <p:extLst>
      <p:ext uri="{BB962C8B-B14F-4D97-AF65-F5344CB8AC3E}">
        <p14:creationId xmlns:p14="http://schemas.microsoft.com/office/powerpoint/2010/main" val="1749588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72F8A5-CD11-4EF2-8B15-0B860FEC51A8}" type="datetimeFigureOut">
              <a:rPr lang="en-US" smtClean="0"/>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89AB51-BC20-48AF-B92F-D5F94035F4E6}" type="slidenum">
              <a:rPr lang="en-US" smtClean="0"/>
              <a:t>‹#›</a:t>
            </a:fld>
            <a:endParaRPr lang="en-US"/>
          </a:p>
        </p:txBody>
      </p:sp>
    </p:spTree>
    <p:extLst>
      <p:ext uri="{BB962C8B-B14F-4D97-AF65-F5344CB8AC3E}">
        <p14:creationId xmlns:p14="http://schemas.microsoft.com/office/powerpoint/2010/main" val="4103227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72F8A5-CD11-4EF2-8B15-0B860FEC51A8}" type="datetimeFigureOut">
              <a:rPr lang="en-US" smtClean="0"/>
              <a:t>10/25/2016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89AB51-BC20-48AF-B92F-D5F94035F4E6}" type="slidenum">
              <a:rPr lang="en-US" smtClean="0"/>
              <a:t>‹#›</a:t>
            </a:fld>
            <a:endParaRPr lang="en-US"/>
          </a:p>
        </p:txBody>
      </p:sp>
    </p:spTree>
    <p:extLst>
      <p:ext uri="{BB962C8B-B14F-4D97-AF65-F5344CB8AC3E}">
        <p14:creationId xmlns:p14="http://schemas.microsoft.com/office/powerpoint/2010/main" val="4000492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72F8A5-CD11-4EF2-8B15-0B860FEC51A8}" type="datetimeFigureOut">
              <a:rPr lang="en-US" smtClean="0"/>
              <a:t>10/25/2016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89AB51-BC20-48AF-B92F-D5F94035F4E6}" type="slidenum">
              <a:rPr lang="en-US" smtClean="0"/>
              <a:t>‹#›</a:t>
            </a:fld>
            <a:endParaRPr lang="en-US"/>
          </a:p>
        </p:txBody>
      </p:sp>
    </p:spTree>
    <p:extLst>
      <p:ext uri="{BB962C8B-B14F-4D97-AF65-F5344CB8AC3E}">
        <p14:creationId xmlns:p14="http://schemas.microsoft.com/office/powerpoint/2010/main" val="311608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72F8A5-CD11-4EF2-8B15-0B860FEC51A8}" type="datetimeFigureOut">
              <a:rPr lang="en-US" smtClean="0"/>
              <a:t>10/25/2016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89AB51-BC20-48AF-B92F-D5F94035F4E6}" type="slidenum">
              <a:rPr lang="en-US" smtClean="0"/>
              <a:t>‹#›</a:t>
            </a:fld>
            <a:endParaRPr lang="en-US"/>
          </a:p>
        </p:txBody>
      </p:sp>
    </p:spTree>
    <p:extLst>
      <p:ext uri="{BB962C8B-B14F-4D97-AF65-F5344CB8AC3E}">
        <p14:creationId xmlns:p14="http://schemas.microsoft.com/office/powerpoint/2010/main" val="4283421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72F8A5-CD11-4EF2-8B15-0B860FEC51A8}" type="datetimeFigureOut">
              <a:rPr lang="en-US" smtClean="0"/>
              <a:t>10/25/2016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89AB51-BC20-48AF-B92F-D5F94035F4E6}" type="slidenum">
              <a:rPr lang="en-US" smtClean="0"/>
              <a:t>‹#›</a:t>
            </a:fld>
            <a:endParaRPr lang="en-US"/>
          </a:p>
        </p:txBody>
      </p:sp>
    </p:spTree>
    <p:extLst>
      <p:ext uri="{BB962C8B-B14F-4D97-AF65-F5344CB8AC3E}">
        <p14:creationId xmlns:p14="http://schemas.microsoft.com/office/powerpoint/2010/main" val="794479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72F8A5-CD11-4EF2-8B15-0B860FEC51A8}" type="datetimeFigureOut">
              <a:rPr lang="en-US" smtClean="0"/>
              <a:t>10/25/2016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89AB51-BC20-48AF-B92F-D5F94035F4E6}" type="slidenum">
              <a:rPr lang="en-US" smtClean="0"/>
              <a:t>‹#›</a:t>
            </a:fld>
            <a:endParaRPr lang="en-US"/>
          </a:p>
        </p:txBody>
      </p:sp>
    </p:spTree>
    <p:extLst>
      <p:ext uri="{BB962C8B-B14F-4D97-AF65-F5344CB8AC3E}">
        <p14:creationId xmlns:p14="http://schemas.microsoft.com/office/powerpoint/2010/main" val="1438831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72F8A5-CD11-4EF2-8B15-0B860FEC51A8}" type="datetimeFigureOut">
              <a:rPr lang="en-US" smtClean="0"/>
              <a:t>10/25/2016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89AB51-BC20-48AF-B92F-D5F94035F4E6}" type="slidenum">
              <a:rPr lang="en-US" smtClean="0"/>
              <a:t>‹#›</a:t>
            </a:fld>
            <a:endParaRPr lang="en-US"/>
          </a:p>
        </p:txBody>
      </p:sp>
    </p:spTree>
    <p:extLst>
      <p:ext uri="{BB962C8B-B14F-4D97-AF65-F5344CB8AC3E}">
        <p14:creationId xmlns:p14="http://schemas.microsoft.com/office/powerpoint/2010/main" val="2582548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72F8A5-CD11-4EF2-8B15-0B860FEC51A8}" type="datetimeFigureOut">
              <a:rPr lang="en-US" smtClean="0"/>
              <a:t>10/25/2016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89AB51-BC20-48AF-B92F-D5F94035F4E6}" type="slidenum">
              <a:rPr lang="en-US" smtClean="0"/>
              <a:t>‹#›</a:t>
            </a:fld>
            <a:endParaRPr lang="en-US"/>
          </a:p>
        </p:txBody>
      </p:sp>
    </p:spTree>
    <p:extLst>
      <p:ext uri="{BB962C8B-B14F-4D97-AF65-F5344CB8AC3E}">
        <p14:creationId xmlns:p14="http://schemas.microsoft.com/office/powerpoint/2010/main" val="4205262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mailto:lhooper1@tulane.edu"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blackgrooves.org/"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hyperlink" Target="http://www.jwpepper.com/" TargetMode="External"/><Relationship Id="rId4" Type="http://schemas.openxmlformats.org/officeDocument/2006/relationships/hyperlink" Target="http://www.tfront.com/"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carnegieclassifications.iu.edu/classification_descriptions/basic.php"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jpeg"/><Relationship Id="rId7" Type="http://schemas.openxmlformats.org/officeDocument/2006/relationships/image" Target="../media/image13.gif"/><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www.tfront.com/t-ApprovalPlansHome.aspx"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library.unt.edu/policies/collection-development/music-library-collection-development-policy"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s://www.dartmouth.edu/~library/collprog/cdp/musiccdp.html" TargetMode="External"/><Relationship Id="rId5" Type="http://schemas.openxmlformats.org/officeDocument/2006/relationships/hyperlink" Target="http://library.tulane.edu/about/collections/policies/music" TargetMode="External"/><Relationship Id="rId4" Type="http://schemas.openxmlformats.org/officeDocument/2006/relationships/hyperlink" Target="http://www.library.vanderbilt.edu/music/coll_dev.php"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txBody>
          <a:bodyPr/>
          <a:lstStyle/>
          <a:p>
            <a:r>
              <a:rPr lang="en-US" dirty="0" smtClean="0"/>
              <a:t>Collection Development</a:t>
            </a:r>
            <a:endParaRPr lang="en-US" dirty="0"/>
          </a:p>
        </p:txBody>
      </p:sp>
      <p:sp>
        <p:nvSpPr>
          <p:cNvPr id="3" name="Subtitle 2"/>
          <p:cNvSpPr>
            <a:spLocks noGrp="1"/>
          </p:cNvSpPr>
          <p:nvPr>
            <p:ph type="subTitle" idx="1"/>
          </p:nvPr>
        </p:nvSpPr>
        <p:spPr>
          <a:xfrm>
            <a:off x="1066800" y="2593975"/>
            <a:ext cx="6858000" cy="1752600"/>
          </a:xfrm>
        </p:spPr>
        <p:txBody>
          <a:bodyPr/>
          <a:lstStyle/>
          <a:p>
            <a:r>
              <a:rPr lang="en-US" dirty="0" smtClean="0"/>
              <a:t>A Music Library Association Educational Outreach Program Workshop</a:t>
            </a:r>
            <a:endParaRPr lang="en-US" dirty="0"/>
          </a:p>
        </p:txBody>
      </p:sp>
      <p:pic>
        <p:nvPicPr>
          <p:cNvPr id="4" name="Picture 2" descr="C:\Users\lisa\Downloads\library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791200"/>
            <a:ext cx="60960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http://c.ymcdn.com/sites/www.musiclibraryassoc.org/graphics/mla_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7600" y="5791200"/>
            <a:ext cx="1280361" cy="67888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971800" y="4029670"/>
            <a:ext cx="3048000" cy="923330"/>
          </a:xfrm>
          <a:prstGeom prst="rect">
            <a:avLst/>
          </a:prstGeom>
          <a:noFill/>
        </p:spPr>
        <p:txBody>
          <a:bodyPr wrap="square" rtlCol="0">
            <a:spAutoFit/>
          </a:bodyPr>
          <a:lstStyle/>
          <a:p>
            <a:pPr algn="ctr"/>
            <a:r>
              <a:rPr lang="en-US" dirty="0" smtClean="0"/>
              <a:t>Lisa Hooper</a:t>
            </a:r>
          </a:p>
          <a:p>
            <a:pPr algn="ctr"/>
            <a:r>
              <a:rPr lang="en-US" dirty="0" smtClean="0">
                <a:hlinkClick r:id="rId4"/>
              </a:rPr>
              <a:t>lhooper1@tulane.edu</a:t>
            </a:r>
            <a:endParaRPr lang="en-US" dirty="0" smtClean="0"/>
          </a:p>
          <a:p>
            <a:pPr algn="ctr"/>
            <a:r>
              <a:rPr lang="en-US" dirty="0" smtClean="0"/>
              <a:t>@</a:t>
            </a:r>
            <a:r>
              <a:rPr lang="en-US" dirty="0" err="1" smtClean="0"/>
              <a:t>lkHMusLibrarian</a:t>
            </a:r>
            <a:endParaRPr lang="en-US" dirty="0"/>
          </a:p>
        </p:txBody>
      </p:sp>
    </p:spTree>
    <p:extLst>
      <p:ext uri="{BB962C8B-B14F-4D97-AF65-F5344CB8AC3E}">
        <p14:creationId xmlns:p14="http://schemas.microsoft.com/office/powerpoint/2010/main" val="2327080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28227"/>
            <a:ext cx="9144000" cy="584775"/>
          </a:xfrm>
          <a:prstGeom prst="rect">
            <a:avLst/>
          </a:prstGeom>
          <a:noFill/>
        </p:spPr>
        <p:txBody>
          <a:bodyPr wrap="square" rtlCol="0">
            <a:spAutoFit/>
          </a:bodyPr>
          <a:lstStyle/>
          <a:p>
            <a:pPr algn="ctr"/>
            <a:r>
              <a:rPr lang="en-US" sz="3200" b="1" dirty="0" smtClean="0">
                <a:solidFill>
                  <a:schemeClr val="tx1">
                    <a:lumMod val="65000"/>
                    <a:lumOff val="35000"/>
                  </a:schemeClr>
                </a:solidFill>
                <a:latin typeface="+mj-lt"/>
              </a:rPr>
              <a:t>Orders</a:t>
            </a:r>
            <a:endParaRPr lang="en-US" sz="3200" b="1" dirty="0">
              <a:solidFill>
                <a:schemeClr val="tx1">
                  <a:lumMod val="65000"/>
                  <a:lumOff val="35000"/>
                </a:schemeClr>
              </a:solidFill>
              <a:latin typeface="+mj-lt"/>
            </a:endParaRPr>
          </a:p>
        </p:txBody>
      </p:sp>
      <p:sp>
        <p:nvSpPr>
          <p:cNvPr id="3" name="TextBox 2"/>
          <p:cNvSpPr txBox="1"/>
          <p:nvPr/>
        </p:nvSpPr>
        <p:spPr>
          <a:xfrm>
            <a:off x="0" y="990600"/>
            <a:ext cx="9144000" cy="523220"/>
          </a:xfrm>
          <a:prstGeom prst="rect">
            <a:avLst/>
          </a:prstGeom>
          <a:noFill/>
        </p:spPr>
        <p:txBody>
          <a:bodyPr wrap="square" rtlCol="0">
            <a:spAutoFit/>
          </a:bodyPr>
          <a:lstStyle/>
          <a:p>
            <a:pPr algn="ctr"/>
            <a:r>
              <a:rPr lang="en-US" sz="2800" dirty="0" smtClean="0">
                <a:solidFill>
                  <a:schemeClr val="tx1">
                    <a:lumMod val="65000"/>
                    <a:lumOff val="35000"/>
                  </a:schemeClr>
                </a:solidFill>
              </a:rPr>
              <a:t>Firm Orders - Selecting</a:t>
            </a:r>
            <a:endParaRPr lang="en-US" sz="2800" dirty="0">
              <a:solidFill>
                <a:schemeClr val="tx1">
                  <a:lumMod val="65000"/>
                  <a:lumOff val="35000"/>
                </a:schemeClr>
              </a:solidFill>
            </a:endParaRPr>
          </a:p>
        </p:txBody>
      </p:sp>
      <p:sp>
        <p:nvSpPr>
          <p:cNvPr id="4" name="Rectangle 3"/>
          <p:cNvSpPr/>
          <p:nvPr/>
        </p:nvSpPr>
        <p:spPr>
          <a:xfrm>
            <a:off x="571500" y="1468934"/>
            <a:ext cx="8343900" cy="5693866"/>
          </a:xfrm>
          <a:prstGeom prst="rect">
            <a:avLst/>
          </a:prstGeom>
        </p:spPr>
        <p:txBody>
          <a:bodyPr wrap="square">
            <a:spAutoFit/>
          </a:bodyPr>
          <a:lstStyle/>
          <a:p>
            <a:r>
              <a:rPr lang="en-US" sz="2800" dirty="0" smtClean="0"/>
              <a:t>Selection Decision Factors:</a:t>
            </a:r>
          </a:p>
          <a:p>
            <a:pPr marL="285750" indent="-285750">
              <a:buFont typeface="Arial" panose="020B0604020202020204" pitchFamily="34" charset="0"/>
              <a:buChar char="•"/>
            </a:pPr>
            <a:r>
              <a:rPr lang="en-US" sz="2800" dirty="0" smtClean="0"/>
              <a:t>Was it requested</a:t>
            </a:r>
          </a:p>
          <a:p>
            <a:pPr marL="285750" indent="-285750">
              <a:buFont typeface="Arial" panose="020B0604020202020204" pitchFamily="34" charset="0"/>
              <a:buChar char="•"/>
            </a:pPr>
            <a:r>
              <a:rPr lang="en-US" sz="2800" dirty="0" smtClean="0"/>
              <a:t>Does it provide an advancement of thought in a core musical topic?</a:t>
            </a:r>
          </a:p>
          <a:p>
            <a:pPr marL="285750" indent="-285750">
              <a:buFont typeface="Arial" panose="020B0604020202020204" pitchFamily="34" charset="0"/>
              <a:buChar char="•"/>
            </a:pPr>
            <a:r>
              <a:rPr lang="en-US" sz="2800" dirty="0" smtClean="0"/>
              <a:t>Does it fulfill a direct research, teaching, learning, or performing need among your constituents</a:t>
            </a:r>
          </a:p>
          <a:p>
            <a:pPr marL="285750" indent="-285750">
              <a:buFont typeface="Arial" panose="020B0604020202020204" pitchFamily="34" charset="0"/>
              <a:buChar char="•"/>
            </a:pPr>
            <a:r>
              <a:rPr lang="en-US" sz="2800" dirty="0" smtClean="0"/>
              <a:t>If you purchase a score, do you also need to purchase a recording?</a:t>
            </a:r>
          </a:p>
          <a:p>
            <a:pPr marL="285750" indent="-285750">
              <a:buFont typeface="Arial" panose="020B0604020202020204" pitchFamily="34" charset="0"/>
              <a:buChar char="•"/>
            </a:pPr>
            <a:r>
              <a:rPr lang="en-US" sz="2800" dirty="0" smtClean="0"/>
              <a:t>Does it fulfill a direct anticipated need of your constituents?</a:t>
            </a:r>
          </a:p>
          <a:p>
            <a:pPr marL="285750" indent="-285750">
              <a:buFont typeface="Arial" panose="020B0604020202020204" pitchFamily="34" charset="0"/>
              <a:buChar char="•"/>
            </a:pPr>
            <a:r>
              <a:rPr lang="en-US" sz="2800" dirty="0" smtClean="0"/>
              <a:t>Cost? Is it cost prohibitive.</a:t>
            </a:r>
          </a:p>
          <a:p>
            <a:pPr marL="285750" indent="-285750">
              <a:buFont typeface="Arial" panose="020B0604020202020204" pitchFamily="34" charset="0"/>
              <a:buChar char="•"/>
            </a:pPr>
            <a:r>
              <a:rPr lang="en-US" sz="2800" dirty="0" smtClean="0"/>
              <a:t>Other considerations?</a:t>
            </a:r>
          </a:p>
          <a:p>
            <a:pPr marL="285750" indent="-285750">
              <a:buFont typeface="Arial" panose="020B0604020202020204" pitchFamily="34" charset="0"/>
              <a:buChar char="•"/>
            </a:pPr>
            <a:endParaRPr lang="en-US" sz="2800" dirty="0"/>
          </a:p>
        </p:txBody>
      </p:sp>
    </p:spTree>
    <p:extLst>
      <p:ext uri="{BB962C8B-B14F-4D97-AF65-F5344CB8AC3E}">
        <p14:creationId xmlns:p14="http://schemas.microsoft.com/office/powerpoint/2010/main" val="2313997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28227"/>
            <a:ext cx="9144000" cy="584775"/>
          </a:xfrm>
          <a:prstGeom prst="rect">
            <a:avLst/>
          </a:prstGeom>
          <a:noFill/>
        </p:spPr>
        <p:txBody>
          <a:bodyPr wrap="square" rtlCol="0">
            <a:spAutoFit/>
          </a:bodyPr>
          <a:lstStyle/>
          <a:p>
            <a:pPr algn="ctr"/>
            <a:r>
              <a:rPr lang="en-US" sz="3200" b="1" dirty="0" smtClean="0">
                <a:solidFill>
                  <a:schemeClr val="tx1">
                    <a:lumMod val="65000"/>
                    <a:lumOff val="35000"/>
                  </a:schemeClr>
                </a:solidFill>
                <a:latin typeface="+mj-lt"/>
              </a:rPr>
              <a:t>Orders</a:t>
            </a:r>
            <a:endParaRPr lang="en-US" sz="3200" b="1" dirty="0">
              <a:solidFill>
                <a:schemeClr val="tx1">
                  <a:lumMod val="65000"/>
                  <a:lumOff val="35000"/>
                </a:schemeClr>
              </a:solidFill>
              <a:latin typeface="+mj-lt"/>
            </a:endParaRPr>
          </a:p>
        </p:txBody>
      </p:sp>
      <p:sp>
        <p:nvSpPr>
          <p:cNvPr id="3" name="TextBox 2"/>
          <p:cNvSpPr txBox="1"/>
          <p:nvPr/>
        </p:nvSpPr>
        <p:spPr>
          <a:xfrm>
            <a:off x="0" y="990600"/>
            <a:ext cx="9144000" cy="523220"/>
          </a:xfrm>
          <a:prstGeom prst="rect">
            <a:avLst/>
          </a:prstGeom>
          <a:noFill/>
        </p:spPr>
        <p:txBody>
          <a:bodyPr wrap="square" rtlCol="0">
            <a:spAutoFit/>
          </a:bodyPr>
          <a:lstStyle/>
          <a:p>
            <a:pPr algn="ctr"/>
            <a:r>
              <a:rPr lang="en-US" sz="2800" dirty="0" smtClean="0">
                <a:solidFill>
                  <a:schemeClr val="tx1">
                    <a:lumMod val="65000"/>
                    <a:lumOff val="35000"/>
                  </a:schemeClr>
                </a:solidFill>
              </a:rPr>
              <a:t>Firm Orders - Selecting</a:t>
            </a:r>
            <a:endParaRPr lang="en-US" sz="2800" dirty="0">
              <a:solidFill>
                <a:schemeClr val="tx1">
                  <a:lumMod val="65000"/>
                  <a:lumOff val="35000"/>
                </a:schemeClr>
              </a:solidFill>
            </a:endParaRPr>
          </a:p>
        </p:txBody>
      </p:sp>
      <p:sp>
        <p:nvSpPr>
          <p:cNvPr id="4" name="Rectangle 3"/>
          <p:cNvSpPr/>
          <p:nvPr/>
        </p:nvSpPr>
        <p:spPr>
          <a:xfrm>
            <a:off x="571500" y="1886634"/>
            <a:ext cx="8001000" cy="4401205"/>
          </a:xfrm>
          <a:prstGeom prst="rect">
            <a:avLst/>
          </a:prstGeom>
        </p:spPr>
        <p:txBody>
          <a:bodyPr wrap="square">
            <a:spAutoFit/>
          </a:bodyPr>
          <a:lstStyle/>
          <a:p>
            <a:r>
              <a:rPr lang="en-US" sz="2800" dirty="0" smtClean="0"/>
              <a:t>Review Sources:</a:t>
            </a:r>
          </a:p>
          <a:p>
            <a:pPr marL="285750" indent="-285750">
              <a:buFont typeface="Arial" panose="020B0604020202020204" pitchFamily="34" charset="0"/>
              <a:buChar char="•"/>
            </a:pPr>
            <a:r>
              <a:rPr lang="en-US" sz="2800" dirty="0" smtClean="0"/>
              <a:t>Choice Reviews – books</a:t>
            </a:r>
          </a:p>
          <a:p>
            <a:pPr marL="285750" indent="-285750">
              <a:buFont typeface="Arial" panose="020B0604020202020204" pitchFamily="34" charset="0"/>
              <a:buChar char="•"/>
            </a:pPr>
            <a:r>
              <a:rPr lang="en-US" sz="2800" dirty="0" smtClean="0"/>
              <a:t>YBP - books</a:t>
            </a:r>
          </a:p>
          <a:p>
            <a:pPr marL="285750" indent="-285750">
              <a:buFont typeface="Arial" panose="020B0604020202020204" pitchFamily="34" charset="0"/>
              <a:buChar char="•"/>
            </a:pPr>
            <a:r>
              <a:rPr lang="en-US" sz="2800" dirty="0" smtClean="0"/>
              <a:t>Notes – all formats</a:t>
            </a:r>
          </a:p>
          <a:p>
            <a:pPr marL="285750" indent="-285750">
              <a:buFont typeface="Arial" panose="020B0604020202020204" pitchFamily="34" charset="0"/>
              <a:buChar char="•"/>
            </a:pPr>
            <a:r>
              <a:rPr lang="en-US" sz="2800" dirty="0" err="1" smtClean="0"/>
              <a:t>Fontes</a:t>
            </a:r>
            <a:r>
              <a:rPr lang="en-US" sz="2800" dirty="0" smtClean="0"/>
              <a:t> </a:t>
            </a:r>
            <a:r>
              <a:rPr lang="en-US" sz="2800" dirty="0" err="1" smtClean="0"/>
              <a:t>Artis</a:t>
            </a:r>
            <a:r>
              <a:rPr lang="en-US" sz="2800" dirty="0" smtClean="0"/>
              <a:t> – all formats</a:t>
            </a:r>
          </a:p>
          <a:p>
            <a:pPr marL="285750" indent="-285750">
              <a:buFont typeface="Arial" panose="020B0604020202020204" pitchFamily="34" charset="0"/>
              <a:buChar char="•"/>
            </a:pPr>
            <a:r>
              <a:rPr lang="en-US" sz="2800" dirty="0"/>
              <a:t>Basic Music Library (BML) – all </a:t>
            </a:r>
            <a:r>
              <a:rPr lang="en-US" sz="2800" dirty="0" smtClean="0"/>
              <a:t>formats</a:t>
            </a:r>
          </a:p>
          <a:p>
            <a:pPr marL="285750" indent="-285750">
              <a:buFont typeface="Arial" panose="020B0604020202020204" pitchFamily="34" charset="0"/>
              <a:buChar char="•"/>
            </a:pPr>
            <a:r>
              <a:rPr lang="en-US" sz="2800" dirty="0" smtClean="0"/>
              <a:t>Gramophone – recordings</a:t>
            </a:r>
          </a:p>
          <a:p>
            <a:pPr marL="285750" indent="-285750">
              <a:buFont typeface="Arial" panose="020B0604020202020204" pitchFamily="34" charset="0"/>
              <a:buChar char="•"/>
            </a:pPr>
            <a:r>
              <a:rPr lang="en-US" sz="2800" dirty="0" smtClean="0"/>
              <a:t>Fanfare – recordings</a:t>
            </a:r>
          </a:p>
          <a:p>
            <a:pPr marL="285750" indent="-285750">
              <a:buFont typeface="Arial" panose="020B0604020202020204" pitchFamily="34" charset="0"/>
              <a:buChar char="•"/>
            </a:pPr>
            <a:r>
              <a:rPr lang="en-US" sz="2800" dirty="0" smtClean="0"/>
              <a:t>Black Grooves (</a:t>
            </a:r>
            <a:r>
              <a:rPr lang="en-US" sz="2800" dirty="0" smtClean="0">
                <a:hlinkClick r:id="rId3"/>
              </a:rPr>
              <a:t>www.blackgrooves.org</a:t>
            </a:r>
            <a:r>
              <a:rPr lang="en-US" sz="2800" dirty="0" smtClean="0"/>
              <a:t>) – recordings </a:t>
            </a:r>
          </a:p>
          <a:p>
            <a:pPr marL="285750" indent="-285750">
              <a:buFont typeface="Arial" panose="020B0604020202020204" pitchFamily="34" charset="0"/>
              <a:buChar char="•"/>
            </a:pPr>
            <a:endParaRPr lang="en-US" sz="2800" dirty="0"/>
          </a:p>
        </p:txBody>
      </p:sp>
    </p:spTree>
    <p:extLst>
      <p:ext uri="{BB962C8B-B14F-4D97-AF65-F5344CB8AC3E}">
        <p14:creationId xmlns:p14="http://schemas.microsoft.com/office/powerpoint/2010/main" val="38786431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28227"/>
            <a:ext cx="9144000" cy="584775"/>
          </a:xfrm>
          <a:prstGeom prst="rect">
            <a:avLst/>
          </a:prstGeom>
          <a:noFill/>
        </p:spPr>
        <p:txBody>
          <a:bodyPr wrap="square" rtlCol="0">
            <a:spAutoFit/>
          </a:bodyPr>
          <a:lstStyle/>
          <a:p>
            <a:pPr algn="ctr"/>
            <a:r>
              <a:rPr lang="en-US" sz="3200" b="1" dirty="0" smtClean="0">
                <a:solidFill>
                  <a:schemeClr val="tx1">
                    <a:lumMod val="65000"/>
                    <a:lumOff val="35000"/>
                  </a:schemeClr>
                </a:solidFill>
                <a:latin typeface="+mj-lt"/>
              </a:rPr>
              <a:t>Orders</a:t>
            </a:r>
            <a:endParaRPr lang="en-US" sz="3200" b="1" dirty="0">
              <a:solidFill>
                <a:schemeClr val="tx1">
                  <a:lumMod val="65000"/>
                  <a:lumOff val="35000"/>
                </a:schemeClr>
              </a:solidFill>
              <a:latin typeface="+mj-lt"/>
            </a:endParaRPr>
          </a:p>
        </p:txBody>
      </p:sp>
      <p:sp>
        <p:nvSpPr>
          <p:cNvPr id="3" name="TextBox 2"/>
          <p:cNvSpPr txBox="1"/>
          <p:nvPr/>
        </p:nvSpPr>
        <p:spPr>
          <a:xfrm>
            <a:off x="0" y="990600"/>
            <a:ext cx="9144000" cy="523220"/>
          </a:xfrm>
          <a:prstGeom prst="rect">
            <a:avLst/>
          </a:prstGeom>
          <a:noFill/>
        </p:spPr>
        <p:txBody>
          <a:bodyPr wrap="square" rtlCol="0">
            <a:spAutoFit/>
          </a:bodyPr>
          <a:lstStyle/>
          <a:p>
            <a:pPr algn="ctr"/>
            <a:r>
              <a:rPr lang="en-US" sz="2800" dirty="0" smtClean="0">
                <a:solidFill>
                  <a:schemeClr val="tx1">
                    <a:lumMod val="65000"/>
                    <a:lumOff val="35000"/>
                  </a:schemeClr>
                </a:solidFill>
              </a:rPr>
              <a:t>Firm Orders – What it might look like</a:t>
            </a:r>
            <a:endParaRPr lang="en-US" sz="2800" dirty="0">
              <a:solidFill>
                <a:schemeClr val="tx1">
                  <a:lumMod val="65000"/>
                  <a:lumOff val="35000"/>
                </a:schemeClr>
              </a:solidFill>
            </a:endParaRPr>
          </a:p>
        </p:txBody>
      </p:sp>
      <p:sp>
        <p:nvSpPr>
          <p:cNvPr id="6" name="TextBox 5"/>
          <p:cNvSpPr txBox="1"/>
          <p:nvPr/>
        </p:nvSpPr>
        <p:spPr>
          <a:xfrm>
            <a:off x="2552700" y="2514600"/>
            <a:ext cx="4038600" cy="523220"/>
          </a:xfrm>
          <a:prstGeom prst="rect">
            <a:avLst/>
          </a:prstGeom>
          <a:noFill/>
        </p:spPr>
        <p:txBody>
          <a:bodyPr wrap="square" rtlCol="0">
            <a:spAutoFit/>
          </a:bodyPr>
          <a:lstStyle/>
          <a:p>
            <a:pPr algn="ctr"/>
            <a:r>
              <a:rPr lang="en-US" sz="2800" dirty="0" smtClean="0"/>
              <a:t>Let’s look at examples!</a:t>
            </a:r>
          </a:p>
        </p:txBody>
      </p:sp>
    </p:spTree>
    <p:extLst>
      <p:ext uri="{BB962C8B-B14F-4D97-AF65-F5344CB8AC3E}">
        <p14:creationId xmlns:p14="http://schemas.microsoft.com/office/powerpoint/2010/main" val="6957772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28227"/>
            <a:ext cx="9144000" cy="1077218"/>
          </a:xfrm>
          <a:prstGeom prst="rect">
            <a:avLst/>
          </a:prstGeom>
          <a:noFill/>
        </p:spPr>
        <p:txBody>
          <a:bodyPr wrap="square" rtlCol="0">
            <a:spAutoFit/>
          </a:bodyPr>
          <a:lstStyle/>
          <a:p>
            <a:pPr algn="ctr"/>
            <a:r>
              <a:rPr lang="en-US" sz="3200" b="1" dirty="0" smtClean="0">
                <a:solidFill>
                  <a:schemeClr val="tx1">
                    <a:lumMod val="65000"/>
                    <a:lumOff val="35000"/>
                  </a:schemeClr>
                </a:solidFill>
                <a:latin typeface="+mj-lt"/>
              </a:rPr>
              <a:t>Orders - </a:t>
            </a:r>
            <a:r>
              <a:rPr lang="en-US" sz="3200" b="1" dirty="0" smtClean="0">
                <a:solidFill>
                  <a:schemeClr val="tx1">
                    <a:lumMod val="65000"/>
                    <a:lumOff val="35000"/>
                  </a:schemeClr>
                </a:solidFill>
              </a:rPr>
              <a:t>A brief but related digression</a:t>
            </a:r>
          </a:p>
          <a:p>
            <a:pPr algn="ctr"/>
            <a:endParaRPr lang="en-US" sz="3200" b="1" dirty="0">
              <a:solidFill>
                <a:schemeClr val="tx1">
                  <a:lumMod val="65000"/>
                  <a:lumOff val="35000"/>
                </a:schemeClr>
              </a:solidFill>
              <a:latin typeface="+mj-lt"/>
            </a:endParaRPr>
          </a:p>
        </p:txBody>
      </p:sp>
      <p:sp>
        <p:nvSpPr>
          <p:cNvPr id="3" name="TextBox 2"/>
          <p:cNvSpPr txBox="1"/>
          <p:nvPr/>
        </p:nvSpPr>
        <p:spPr>
          <a:xfrm>
            <a:off x="0" y="990600"/>
            <a:ext cx="9144000" cy="523220"/>
          </a:xfrm>
          <a:prstGeom prst="rect">
            <a:avLst/>
          </a:prstGeom>
          <a:noFill/>
        </p:spPr>
        <p:txBody>
          <a:bodyPr wrap="square" rtlCol="0">
            <a:spAutoFit/>
          </a:bodyPr>
          <a:lstStyle/>
          <a:p>
            <a:pPr algn="ctr"/>
            <a:r>
              <a:rPr lang="en-US" sz="2800" dirty="0" smtClean="0">
                <a:solidFill>
                  <a:schemeClr val="tx1">
                    <a:lumMod val="65000"/>
                    <a:lumOff val="35000"/>
                  </a:schemeClr>
                </a:solidFill>
              </a:rPr>
              <a:t>Formats</a:t>
            </a:r>
            <a:endParaRPr lang="en-US" sz="2800" dirty="0">
              <a:solidFill>
                <a:schemeClr val="tx1">
                  <a:lumMod val="65000"/>
                  <a:lumOff val="35000"/>
                </a:schemeClr>
              </a:solidFill>
            </a:endParaRPr>
          </a:p>
        </p:txBody>
      </p:sp>
      <p:sp>
        <p:nvSpPr>
          <p:cNvPr id="4" name="TextBox 3"/>
          <p:cNvSpPr txBox="1"/>
          <p:nvPr/>
        </p:nvSpPr>
        <p:spPr>
          <a:xfrm>
            <a:off x="1905000" y="2286000"/>
            <a:ext cx="5334000" cy="523220"/>
          </a:xfrm>
          <a:prstGeom prst="rect">
            <a:avLst/>
          </a:prstGeom>
          <a:noFill/>
        </p:spPr>
        <p:txBody>
          <a:bodyPr wrap="square" rtlCol="0">
            <a:spAutoFit/>
          </a:bodyPr>
          <a:lstStyle/>
          <a:p>
            <a:pPr algn="ctr"/>
            <a:r>
              <a:rPr lang="en-US" sz="2800" dirty="0" smtClean="0"/>
              <a:t>What are they?</a:t>
            </a:r>
            <a:endParaRPr lang="en-US" sz="2800" dirty="0"/>
          </a:p>
        </p:txBody>
      </p:sp>
    </p:spTree>
    <p:extLst>
      <p:ext uri="{BB962C8B-B14F-4D97-AF65-F5344CB8AC3E}">
        <p14:creationId xmlns:p14="http://schemas.microsoft.com/office/powerpoint/2010/main" val="42562398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28227"/>
            <a:ext cx="9144000" cy="1077218"/>
          </a:xfrm>
          <a:prstGeom prst="rect">
            <a:avLst/>
          </a:prstGeom>
          <a:noFill/>
        </p:spPr>
        <p:txBody>
          <a:bodyPr wrap="square" rtlCol="0">
            <a:spAutoFit/>
          </a:bodyPr>
          <a:lstStyle/>
          <a:p>
            <a:pPr algn="ctr"/>
            <a:r>
              <a:rPr lang="en-US" sz="3200" b="1" dirty="0" smtClean="0">
                <a:solidFill>
                  <a:schemeClr val="tx1">
                    <a:lumMod val="65000"/>
                    <a:lumOff val="35000"/>
                  </a:schemeClr>
                </a:solidFill>
                <a:latin typeface="+mj-lt"/>
              </a:rPr>
              <a:t>Orders - </a:t>
            </a:r>
            <a:r>
              <a:rPr lang="en-US" sz="3200" b="1" dirty="0" smtClean="0">
                <a:solidFill>
                  <a:schemeClr val="tx1">
                    <a:lumMod val="65000"/>
                    <a:lumOff val="35000"/>
                  </a:schemeClr>
                </a:solidFill>
              </a:rPr>
              <a:t>A brief but related digression</a:t>
            </a:r>
          </a:p>
          <a:p>
            <a:pPr algn="ctr"/>
            <a:endParaRPr lang="en-US" sz="3200" b="1" dirty="0">
              <a:solidFill>
                <a:schemeClr val="tx1">
                  <a:lumMod val="65000"/>
                  <a:lumOff val="35000"/>
                </a:schemeClr>
              </a:solidFill>
              <a:latin typeface="+mj-lt"/>
            </a:endParaRPr>
          </a:p>
        </p:txBody>
      </p:sp>
      <p:sp>
        <p:nvSpPr>
          <p:cNvPr id="3" name="TextBox 2"/>
          <p:cNvSpPr txBox="1"/>
          <p:nvPr/>
        </p:nvSpPr>
        <p:spPr>
          <a:xfrm>
            <a:off x="0" y="990600"/>
            <a:ext cx="9144000" cy="523220"/>
          </a:xfrm>
          <a:prstGeom prst="rect">
            <a:avLst/>
          </a:prstGeom>
          <a:noFill/>
        </p:spPr>
        <p:txBody>
          <a:bodyPr wrap="square" rtlCol="0">
            <a:spAutoFit/>
          </a:bodyPr>
          <a:lstStyle/>
          <a:p>
            <a:pPr algn="ctr"/>
            <a:r>
              <a:rPr lang="en-US" sz="2800" dirty="0" smtClean="0">
                <a:solidFill>
                  <a:schemeClr val="tx1">
                    <a:lumMod val="65000"/>
                    <a:lumOff val="35000"/>
                  </a:schemeClr>
                </a:solidFill>
              </a:rPr>
              <a:t>Vendor catalog records</a:t>
            </a:r>
            <a:endParaRPr lang="en-US" sz="2800" dirty="0">
              <a:solidFill>
                <a:schemeClr val="tx1">
                  <a:lumMod val="65000"/>
                  <a:lumOff val="35000"/>
                </a:schemeClr>
              </a:solidFill>
            </a:endParaRPr>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798" y="1522672"/>
            <a:ext cx="7467601" cy="25921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799" y="4103113"/>
            <a:ext cx="7467601" cy="27186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198715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28227"/>
            <a:ext cx="9144000" cy="1077218"/>
          </a:xfrm>
          <a:prstGeom prst="rect">
            <a:avLst/>
          </a:prstGeom>
          <a:noFill/>
        </p:spPr>
        <p:txBody>
          <a:bodyPr wrap="square" rtlCol="0">
            <a:spAutoFit/>
          </a:bodyPr>
          <a:lstStyle/>
          <a:p>
            <a:pPr algn="ctr"/>
            <a:r>
              <a:rPr lang="en-US" sz="3200" b="1" dirty="0" smtClean="0">
                <a:solidFill>
                  <a:schemeClr val="tx1">
                    <a:lumMod val="65000"/>
                    <a:lumOff val="35000"/>
                  </a:schemeClr>
                </a:solidFill>
                <a:latin typeface="+mj-lt"/>
              </a:rPr>
              <a:t>Orders - </a:t>
            </a:r>
            <a:r>
              <a:rPr lang="en-US" sz="3200" b="1" dirty="0" smtClean="0">
                <a:solidFill>
                  <a:schemeClr val="tx1">
                    <a:lumMod val="65000"/>
                    <a:lumOff val="35000"/>
                  </a:schemeClr>
                </a:solidFill>
              </a:rPr>
              <a:t>A brief but related digression</a:t>
            </a:r>
          </a:p>
          <a:p>
            <a:pPr algn="ctr"/>
            <a:endParaRPr lang="en-US" sz="3200" b="1" dirty="0">
              <a:solidFill>
                <a:schemeClr val="tx1">
                  <a:lumMod val="65000"/>
                  <a:lumOff val="35000"/>
                </a:schemeClr>
              </a:solidFill>
              <a:latin typeface="+mj-lt"/>
            </a:endParaRPr>
          </a:p>
        </p:txBody>
      </p:sp>
      <p:sp>
        <p:nvSpPr>
          <p:cNvPr id="3" name="TextBox 2"/>
          <p:cNvSpPr txBox="1"/>
          <p:nvPr/>
        </p:nvSpPr>
        <p:spPr>
          <a:xfrm>
            <a:off x="0" y="990600"/>
            <a:ext cx="9144000" cy="523220"/>
          </a:xfrm>
          <a:prstGeom prst="rect">
            <a:avLst/>
          </a:prstGeom>
          <a:noFill/>
        </p:spPr>
        <p:txBody>
          <a:bodyPr wrap="square" rtlCol="0">
            <a:spAutoFit/>
          </a:bodyPr>
          <a:lstStyle/>
          <a:p>
            <a:pPr algn="ctr"/>
            <a:r>
              <a:rPr lang="en-US" sz="2800" dirty="0" smtClean="0">
                <a:solidFill>
                  <a:schemeClr val="tx1">
                    <a:lumMod val="65000"/>
                    <a:lumOff val="35000"/>
                  </a:schemeClr>
                </a:solidFill>
              </a:rPr>
              <a:t>Naming conventions</a:t>
            </a:r>
            <a:endParaRPr lang="en-US" sz="2800" dirty="0">
              <a:solidFill>
                <a:schemeClr val="tx1">
                  <a:lumMod val="65000"/>
                  <a:lumOff val="35000"/>
                </a:schemeClr>
              </a:solidFill>
            </a:endParaRPr>
          </a:p>
        </p:txBody>
      </p:sp>
      <p:sp>
        <p:nvSpPr>
          <p:cNvPr id="4" name="TextBox 3"/>
          <p:cNvSpPr txBox="1"/>
          <p:nvPr/>
        </p:nvSpPr>
        <p:spPr>
          <a:xfrm>
            <a:off x="152400" y="1905000"/>
            <a:ext cx="8839200" cy="3539430"/>
          </a:xfrm>
          <a:prstGeom prst="rect">
            <a:avLst/>
          </a:prstGeom>
          <a:noFill/>
        </p:spPr>
        <p:txBody>
          <a:bodyPr wrap="square" rtlCol="0">
            <a:spAutoFit/>
          </a:bodyPr>
          <a:lstStyle/>
          <a:p>
            <a:r>
              <a:rPr lang="en-US" sz="2800" dirty="0" smtClean="0"/>
              <a:t>In music it’s not uncommon to recognize a work by multiple names. For example:</a:t>
            </a:r>
          </a:p>
          <a:p>
            <a:pPr marL="742950" lvl="1" indent="-285750">
              <a:buFont typeface="Arial" panose="020B0604020202020204" pitchFamily="34" charset="0"/>
              <a:buChar char="•"/>
              <a:defRPr/>
            </a:pPr>
            <a:r>
              <a:rPr lang="en-US" sz="2800" dirty="0" smtClean="0"/>
              <a:t>Concerto </a:t>
            </a:r>
            <a:r>
              <a:rPr lang="en-US" sz="2800" dirty="0"/>
              <a:t>no. 9 in E-flat major for piano	</a:t>
            </a:r>
          </a:p>
          <a:p>
            <a:pPr marL="742950" lvl="1" indent="-285750">
              <a:buFont typeface="Arial" panose="020B0604020202020204" pitchFamily="34" charset="0"/>
              <a:buChar char="•"/>
              <a:defRPr/>
            </a:pPr>
            <a:r>
              <a:rPr lang="en-US" sz="2800" dirty="0"/>
              <a:t>Piano concerto no. 9, K. 271 in E-flat major</a:t>
            </a:r>
          </a:p>
          <a:p>
            <a:pPr marL="742950" lvl="1" indent="-285750">
              <a:buFont typeface="Arial" panose="020B0604020202020204" pitchFamily="34" charset="0"/>
              <a:buChar char="•"/>
              <a:defRPr/>
            </a:pPr>
            <a:r>
              <a:rPr lang="en-US" sz="2800" dirty="0" err="1"/>
              <a:t>Klavierkonzert</a:t>
            </a:r>
            <a:r>
              <a:rPr lang="en-US" sz="2800" dirty="0"/>
              <a:t> </a:t>
            </a:r>
            <a:r>
              <a:rPr lang="en-US" sz="2800" dirty="0" err="1"/>
              <a:t>nr</a:t>
            </a:r>
            <a:r>
              <a:rPr lang="en-US" sz="2800" dirty="0"/>
              <a:t>. 9 </a:t>
            </a:r>
            <a:r>
              <a:rPr lang="en-US" sz="2800" dirty="0" err="1"/>
              <a:t>Es-dur</a:t>
            </a:r>
            <a:r>
              <a:rPr lang="en-US" sz="2800" dirty="0"/>
              <a:t>, KV 271</a:t>
            </a:r>
          </a:p>
          <a:p>
            <a:pPr marL="742950" lvl="1" indent="-285750">
              <a:buFont typeface="Arial" panose="020B0604020202020204" pitchFamily="34" charset="0"/>
              <a:buChar char="•"/>
              <a:defRPr/>
            </a:pPr>
            <a:r>
              <a:rPr lang="en-US" sz="2800" dirty="0" err="1"/>
              <a:t>Konzert</a:t>
            </a:r>
            <a:r>
              <a:rPr lang="en-US" sz="2800" dirty="0"/>
              <a:t> in </a:t>
            </a:r>
            <a:r>
              <a:rPr lang="en-US" sz="2800" dirty="0" err="1"/>
              <a:t>Es</a:t>
            </a:r>
            <a:r>
              <a:rPr lang="en-US" sz="2800" dirty="0"/>
              <a:t> fur </a:t>
            </a:r>
            <a:r>
              <a:rPr lang="en-US" sz="2800" dirty="0" err="1"/>
              <a:t>Klavier</a:t>
            </a:r>
            <a:r>
              <a:rPr lang="en-US" sz="2800" dirty="0"/>
              <a:t> und Orchestra KV. </a:t>
            </a:r>
            <a:r>
              <a:rPr lang="en-US" sz="2800" dirty="0" smtClean="0"/>
              <a:t>271</a:t>
            </a:r>
          </a:p>
          <a:p>
            <a:pPr marL="742950" lvl="1" indent="-285750">
              <a:buFont typeface="Arial" panose="020B0604020202020204" pitchFamily="34" charset="0"/>
              <a:buChar char="•"/>
              <a:defRPr/>
            </a:pPr>
            <a:r>
              <a:rPr lang="en-US" sz="2800" dirty="0" err="1" smtClean="0"/>
              <a:t>Jeunehomme</a:t>
            </a:r>
            <a:endParaRPr lang="en-US" sz="2800" dirty="0"/>
          </a:p>
          <a:p>
            <a:endParaRPr lang="en-US" sz="2800" dirty="0"/>
          </a:p>
        </p:txBody>
      </p:sp>
    </p:spTree>
    <p:extLst>
      <p:ext uri="{BB962C8B-B14F-4D97-AF65-F5344CB8AC3E}">
        <p14:creationId xmlns:p14="http://schemas.microsoft.com/office/powerpoint/2010/main" val="1481609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28227"/>
            <a:ext cx="9144000" cy="1077218"/>
          </a:xfrm>
          <a:prstGeom prst="rect">
            <a:avLst/>
          </a:prstGeom>
          <a:noFill/>
        </p:spPr>
        <p:txBody>
          <a:bodyPr wrap="square" rtlCol="0">
            <a:spAutoFit/>
          </a:bodyPr>
          <a:lstStyle/>
          <a:p>
            <a:pPr algn="ctr"/>
            <a:r>
              <a:rPr lang="en-US" sz="3200" b="1" dirty="0" smtClean="0">
                <a:solidFill>
                  <a:schemeClr val="tx1">
                    <a:lumMod val="65000"/>
                    <a:lumOff val="35000"/>
                  </a:schemeClr>
                </a:solidFill>
                <a:latin typeface="+mj-lt"/>
              </a:rPr>
              <a:t>Orders - </a:t>
            </a:r>
            <a:r>
              <a:rPr lang="en-US" sz="3200" b="1" dirty="0" smtClean="0">
                <a:solidFill>
                  <a:schemeClr val="tx1">
                    <a:lumMod val="65000"/>
                    <a:lumOff val="35000"/>
                  </a:schemeClr>
                </a:solidFill>
              </a:rPr>
              <a:t>A brief but related digression</a:t>
            </a:r>
          </a:p>
          <a:p>
            <a:pPr algn="ctr"/>
            <a:endParaRPr lang="en-US" sz="3200" b="1" dirty="0">
              <a:solidFill>
                <a:schemeClr val="tx1">
                  <a:lumMod val="65000"/>
                  <a:lumOff val="35000"/>
                </a:schemeClr>
              </a:solidFill>
              <a:latin typeface="+mj-lt"/>
            </a:endParaRPr>
          </a:p>
        </p:txBody>
      </p:sp>
      <p:sp>
        <p:nvSpPr>
          <p:cNvPr id="3" name="TextBox 2"/>
          <p:cNvSpPr txBox="1"/>
          <p:nvPr/>
        </p:nvSpPr>
        <p:spPr>
          <a:xfrm>
            <a:off x="0" y="990600"/>
            <a:ext cx="9144000" cy="523220"/>
          </a:xfrm>
          <a:prstGeom prst="rect">
            <a:avLst/>
          </a:prstGeom>
          <a:noFill/>
        </p:spPr>
        <p:txBody>
          <a:bodyPr wrap="square" rtlCol="0">
            <a:spAutoFit/>
          </a:bodyPr>
          <a:lstStyle/>
          <a:p>
            <a:pPr algn="ctr"/>
            <a:r>
              <a:rPr lang="en-US" sz="2800" dirty="0" smtClean="0">
                <a:solidFill>
                  <a:schemeClr val="tx1">
                    <a:lumMod val="65000"/>
                    <a:lumOff val="35000"/>
                  </a:schemeClr>
                </a:solidFill>
              </a:rPr>
              <a:t>Naming conventions</a:t>
            </a:r>
            <a:endParaRPr lang="en-US" sz="2800" dirty="0">
              <a:solidFill>
                <a:schemeClr val="tx1">
                  <a:lumMod val="65000"/>
                  <a:lumOff val="35000"/>
                </a:schemeClr>
              </a:solidFill>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3936" y="1474611"/>
            <a:ext cx="7578064" cy="56032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ight Arrow 5"/>
          <p:cNvSpPr/>
          <p:nvPr/>
        </p:nvSpPr>
        <p:spPr>
          <a:xfrm>
            <a:off x="533401" y="5867400"/>
            <a:ext cx="576942" cy="361666"/>
          </a:xfrm>
          <a:prstGeom prst="rightArrow">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flipH="1">
            <a:off x="4016026" y="5867400"/>
            <a:ext cx="576942" cy="361666"/>
          </a:xfrm>
          <a:prstGeom prst="rightArrow">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513191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28227"/>
            <a:ext cx="9144000" cy="1077218"/>
          </a:xfrm>
          <a:prstGeom prst="rect">
            <a:avLst/>
          </a:prstGeom>
          <a:noFill/>
        </p:spPr>
        <p:txBody>
          <a:bodyPr wrap="square" rtlCol="0">
            <a:spAutoFit/>
          </a:bodyPr>
          <a:lstStyle/>
          <a:p>
            <a:pPr algn="ctr"/>
            <a:r>
              <a:rPr lang="en-US" sz="3200" b="1" dirty="0" smtClean="0">
                <a:solidFill>
                  <a:schemeClr val="tx1">
                    <a:lumMod val="65000"/>
                    <a:lumOff val="35000"/>
                  </a:schemeClr>
                </a:solidFill>
                <a:latin typeface="+mj-lt"/>
              </a:rPr>
              <a:t>Orders - </a:t>
            </a:r>
            <a:r>
              <a:rPr lang="en-US" sz="3200" b="1" dirty="0" smtClean="0">
                <a:solidFill>
                  <a:schemeClr val="tx1">
                    <a:lumMod val="65000"/>
                    <a:lumOff val="35000"/>
                  </a:schemeClr>
                </a:solidFill>
              </a:rPr>
              <a:t>A brief but related digression</a:t>
            </a:r>
          </a:p>
          <a:p>
            <a:pPr algn="ctr"/>
            <a:endParaRPr lang="en-US" sz="3200" b="1" dirty="0">
              <a:solidFill>
                <a:schemeClr val="tx1">
                  <a:lumMod val="65000"/>
                  <a:lumOff val="35000"/>
                </a:schemeClr>
              </a:solidFill>
              <a:latin typeface="+mj-lt"/>
            </a:endParaRPr>
          </a:p>
        </p:txBody>
      </p:sp>
      <p:sp>
        <p:nvSpPr>
          <p:cNvPr id="3" name="TextBox 2"/>
          <p:cNvSpPr txBox="1"/>
          <p:nvPr/>
        </p:nvSpPr>
        <p:spPr>
          <a:xfrm>
            <a:off x="0" y="990600"/>
            <a:ext cx="9144000" cy="523220"/>
          </a:xfrm>
          <a:prstGeom prst="rect">
            <a:avLst/>
          </a:prstGeom>
          <a:noFill/>
        </p:spPr>
        <p:txBody>
          <a:bodyPr wrap="square" rtlCol="0">
            <a:spAutoFit/>
          </a:bodyPr>
          <a:lstStyle/>
          <a:p>
            <a:pPr algn="ctr"/>
            <a:r>
              <a:rPr lang="en-US" sz="2800" dirty="0" smtClean="0">
                <a:solidFill>
                  <a:schemeClr val="tx1">
                    <a:lumMod val="65000"/>
                    <a:lumOff val="35000"/>
                  </a:schemeClr>
                </a:solidFill>
              </a:rPr>
              <a:t>Naming conventions</a:t>
            </a:r>
            <a:endParaRPr lang="en-US" sz="2800" dirty="0">
              <a:solidFill>
                <a:schemeClr val="tx1">
                  <a:lumMod val="65000"/>
                  <a:lumOff val="35000"/>
                </a:schemeClr>
              </a:solidFill>
            </a:endParaRPr>
          </a:p>
        </p:txBody>
      </p:sp>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832" y="1714153"/>
            <a:ext cx="8835768" cy="44580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Content Placeholder 1"/>
          <p:cNvSpPr txBox="1">
            <a:spLocks/>
          </p:cNvSpPr>
          <p:nvPr/>
        </p:nvSpPr>
        <p:spPr>
          <a:xfrm>
            <a:off x="381000" y="6248400"/>
            <a:ext cx="8229600" cy="6731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400" dirty="0" smtClean="0"/>
              <a:t>Go to </a:t>
            </a:r>
            <a:r>
              <a:rPr lang="en-US" sz="2400" dirty="0" smtClean="0">
                <a:hlinkClick r:id="rId4"/>
              </a:rPr>
              <a:t>www.tfront.com</a:t>
            </a:r>
            <a:r>
              <a:rPr lang="en-US" sz="2400" dirty="0" smtClean="0"/>
              <a:t> and </a:t>
            </a:r>
            <a:r>
              <a:rPr lang="en-US" sz="2400" dirty="0" smtClean="0">
                <a:hlinkClick r:id="rId5"/>
              </a:rPr>
              <a:t>www.jwpepper.com</a:t>
            </a:r>
            <a:r>
              <a:rPr lang="en-US" sz="2400" dirty="0" smtClean="0"/>
              <a:t> – can you find it?</a:t>
            </a:r>
            <a:endParaRPr lang="en-US" sz="2400" dirty="0"/>
          </a:p>
        </p:txBody>
      </p:sp>
    </p:spTree>
    <p:extLst>
      <p:ext uri="{BB962C8B-B14F-4D97-AF65-F5344CB8AC3E}">
        <p14:creationId xmlns:p14="http://schemas.microsoft.com/office/powerpoint/2010/main" val="36280122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28227"/>
            <a:ext cx="9144000" cy="584775"/>
          </a:xfrm>
          <a:prstGeom prst="rect">
            <a:avLst/>
          </a:prstGeom>
          <a:noFill/>
        </p:spPr>
        <p:txBody>
          <a:bodyPr wrap="square" rtlCol="0">
            <a:spAutoFit/>
          </a:bodyPr>
          <a:lstStyle/>
          <a:p>
            <a:pPr algn="ctr"/>
            <a:r>
              <a:rPr lang="en-US" sz="3200" b="1" dirty="0" smtClean="0">
                <a:solidFill>
                  <a:schemeClr val="tx1">
                    <a:lumMod val="65000"/>
                    <a:lumOff val="35000"/>
                  </a:schemeClr>
                </a:solidFill>
                <a:latin typeface="+mj-lt"/>
              </a:rPr>
              <a:t>Orders</a:t>
            </a:r>
            <a:endParaRPr lang="en-US" sz="3200" b="1" dirty="0">
              <a:solidFill>
                <a:schemeClr val="tx1">
                  <a:lumMod val="65000"/>
                  <a:lumOff val="35000"/>
                </a:schemeClr>
              </a:solidFill>
              <a:latin typeface="+mj-lt"/>
            </a:endParaRPr>
          </a:p>
        </p:txBody>
      </p:sp>
      <p:sp>
        <p:nvSpPr>
          <p:cNvPr id="3" name="TextBox 2"/>
          <p:cNvSpPr txBox="1"/>
          <p:nvPr/>
        </p:nvSpPr>
        <p:spPr>
          <a:xfrm>
            <a:off x="0" y="990600"/>
            <a:ext cx="9144000" cy="523220"/>
          </a:xfrm>
          <a:prstGeom prst="rect">
            <a:avLst/>
          </a:prstGeom>
          <a:noFill/>
        </p:spPr>
        <p:txBody>
          <a:bodyPr wrap="square" rtlCol="0">
            <a:spAutoFit/>
          </a:bodyPr>
          <a:lstStyle/>
          <a:p>
            <a:pPr algn="ctr"/>
            <a:r>
              <a:rPr lang="en-US" sz="2800" dirty="0" smtClean="0">
                <a:solidFill>
                  <a:schemeClr val="tx1">
                    <a:lumMod val="65000"/>
                    <a:lumOff val="35000"/>
                  </a:schemeClr>
                </a:solidFill>
              </a:rPr>
              <a:t>Firm Orders – Keeping track</a:t>
            </a:r>
            <a:endParaRPr lang="en-US" sz="2800" dirty="0">
              <a:solidFill>
                <a:schemeClr val="tx1">
                  <a:lumMod val="65000"/>
                  <a:lumOff val="35000"/>
                </a:schemeClr>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1" y="1692046"/>
            <a:ext cx="8763000" cy="4251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59530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28227"/>
            <a:ext cx="9144000" cy="584775"/>
          </a:xfrm>
          <a:prstGeom prst="rect">
            <a:avLst/>
          </a:prstGeom>
          <a:noFill/>
        </p:spPr>
        <p:txBody>
          <a:bodyPr wrap="square" rtlCol="0">
            <a:spAutoFit/>
          </a:bodyPr>
          <a:lstStyle/>
          <a:p>
            <a:pPr algn="ctr"/>
            <a:r>
              <a:rPr lang="en-US" sz="3200" b="1" dirty="0" smtClean="0">
                <a:solidFill>
                  <a:schemeClr val="tx1">
                    <a:lumMod val="65000"/>
                    <a:lumOff val="35000"/>
                  </a:schemeClr>
                </a:solidFill>
                <a:latin typeface="+mj-lt"/>
              </a:rPr>
              <a:t>Orders</a:t>
            </a:r>
            <a:endParaRPr lang="en-US" sz="3200" b="1" dirty="0">
              <a:solidFill>
                <a:schemeClr val="tx1">
                  <a:lumMod val="65000"/>
                  <a:lumOff val="35000"/>
                </a:schemeClr>
              </a:solidFill>
              <a:latin typeface="+mj-lt"/>
            </a:endParaRPr>
          </a:p>
        </p:txBody>
      </p:sp>
      <p:sp>
        <p:nvSpPr>
          <p:cNvPr id="3" name="TextBox 2"/>
          <p:cNvSpPr txBox="1"/>
          <p:nvPr/>
        </p:nvSpPr>
        <p:spPr>
          <a:xfrm>
            <a:off x="0" y="990600"/>
            <a:ext cx="9144000" cy="523220"/>
          </a:xfrm>
          <a:prstGeom prst="rect">
            <a:avLst/>
          </a:prstGeom>
          <a:noFill/>
        </p:spPr>
        <p:txBody>
          <a:bodyPr wrap="square" rtlCol="0">
            <a:spAutoFit/>
          </a:bodyPr>
          <a:lstStyle/>
          <a:p>
            <a:pPr algn="ctr"/>
            <a:r>
              <a:rPr lang="en-US" sz="2800" dirty="0" smtClean="0">
                <a:solidFill>
                  <a:schemeClr val="tx1">
                    <a:lumMod val="65000"/>
                    <a:lumOff val="35000"/>
                  </a:schemeClr>
                </a:solidFill>
              </a:rPr>
              <a:t>Firm Orders – Keeping track</a:t>
            </a:r>
            <a:endParaRPr lang="en-US" sz="2800" dirty="0">
              <a:solidFill>
                <a:schemeClr val="tx1">
                  <a:lumMod val="65000"/>
                  <a:lumOff val="35000"/>
                </a:schemeClr>
              </a:solidFill>
            </a:endParaRPr>
          </a:p>
        </p:txBody>
      </p:sp>
      <p:sp>
        <p:nvSpPr>
          <p:cNvPr id="4" name="TextBox 3"/>
          <p:cNvSpPr txBox="1"/>
          <p:nvPr/>
        </p:nvSpPr>
        <p:spPr>
          <a:xfrm>
            <a:off x="2324100" y="2222500"/>
            <a:ext cx="4495800" cy="646331"/>
          </a:xfrm>
          <a:prstGeom prst="rect">
            <a:avLst/>
          </a:prstGeom>
          <a:noFill/>
        </p:spPr>
        <p:txBody>
          <a:bodyPr wrap="square" rtlCol="0">
            <a:spAutoFit/>
          </a:bodyPr>
          <a:lstStyle/>
          <a:p>
            <a:r>
              <a:rPr lang="en-US" dirty="0" smtClean="0"/>
              <a:t>Screenshot of Voyager Acquisitions module removed due to licensing restrictions. </a:t>
            </a:r>
            <a:endParaRPr lang="en-US" dirty="0"/>
          </a:p>
        </p:txBody>
      </p:sp>
      <p:pic>
        <p:nvPicPr>
          <p:cNvPr id="1026" name="Picture 2" descr="C:\Users\lisa\AppData\Local\Microsoft\Windows\INetCache\IE\FIOUCROJ\Longhaired_Dachshund_portrait[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24735" y="3634095"/>
            <a:ext cx="2494527"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9515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28227"/>
            <a:ext cx="9144000" cy="584775"/>
          </a:xfrm>
          <a:prstGeom prst="rect">
            <a:avLst/>
          </a:prstGeom>
          <a:noFill/>
        </p:spPr>
        <p:txBody>
          <a:bodyPr wrap="square" rtlCol="0">
            <a:spAutoFit/>
          </a:bodyPr>
          <a:lstStyle/>
          <a:p>
            <a:pPr algn="ctr"/>
            <a:r>
              <a:rPr lang="en-US" sz="3200" b="1" dirty="0" smtClean="0">
                <a:solidFill>
                  <a:schemeClr val="tx1">
                    <a:lumMod val="65000"/>
                    <a:lumOff val="35000"/>
                  </a:schemeClr>
                </a:solidFill>
                <a:latin typeface="+mj-lt"/>
              </a:rPr>
              <a:t>Identifying Patron Needs</a:t>
            </a:r>
            <a:endParaRPr lang="en-US" sz="3200" b="1" dirty="0">
              <a:solidFill>
                <a:schemeClr val="tx1">
                  <a:lumMod val="65000"/>
                  <a:lumOff val="35000"/>
                </a:schemeClr>
              </a:solidFill>
              <a:latin typeface="+mj-lt"/>
            </a:endParaRPr>
          </a:p>
        </p:txBody>
      </p:sp>
      <p:sp>
        <p:nvSpPr>
          <p:cNvPr id="3" name="TextBox 2"/>
          <p:cNvSpPr txBox="1"/>
          <p:nvPr/>
        </p:nvSpPr>
        <p:spPr>
          <a:xfrm>
            <a:off x="1066800" y="1651000"/>
            <a:ext cx="7010400" cy="3539430"/>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Conservatory, school, or department?</a:t>
            </a:r>
          </a:p>
          <a:p>
            <a:pPr marL="285750" indent="-285750">
              <a:buFont typeface="Arial" panose="020B0604020202020204" pitchFamily="34" charset="0"/>
              <a:buChar char="•"/>
            </a:pPr>
            <a:r>
              <a:rPr lang="en-US" sz="2800" dirty="0" smtClean="0"/>
              <a:t>Is focus on research, education, performance, or some combination of these?</a:t>
            </a:r>
          </a:p>
          <a:p>
            <a:pPr marL="285750" indent="-285750">
              <a:buFont typeface="Arial" panose="020B0604020202020204" pitchFamily="34" charset="0"/>
              <a:buChar char="•"/>
            </a:pPr>
            <a:r>
              <a:rPr lang="en-US" sz="2800" dirty="0" smtClean="0"/>
              <a:t>If research focused, what level? (</a:t>
            </a:r>
            <a:r>
              <a:rPr lang="en-US" sz="2800" dirty="0" smtClean="0">
                <a:hlinkClick r:id="rId3"/>
              </a:rPr>
              <a:t>http://carnegieclassifications.iu.edu/classification_descriptions/basic.php</a:t>
            </a:r>
            <a:r>
              <a:rPr lang="en-US" sz="2800" dirty="0" smtClean="0"/>
              <a:t>) </a:t>
            </a:r>
          </a:p>
          <a:p>
            <a:pPr marL="285750" indent="-285750">
              <a:buFont typeface="Arial" panose="020B0604020202020204" pitchFamily="34" charset="0"/>
              <a:buChar char="•"/>
            </a:pPr>
            <a:r>
              <a:rPr lang="en-US" sz="2800" dirty="0" smtClean="0"/>
              <a:t>In performance, is there one form or instrument that dominates?</a:t>
            </a:r>
            <a:endParaRPr lang="en-US" sz="2800" dirty="0"/>
          </a:p>
        </p:txBody>
      </p:sp>
    </p:spTree>
    <p:extLst>
      <p:ext uri="{BB962C8B-B14F-4D97-AF65-F5344CB8AC3E}">
        <p14:creationId xmlns:p14="http://schemas.microsoft.com/office/powerpoint/2010/main" val="22089766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28227"/>
            <a:ext cx="9144000" cy="584775"/>
          </a:xfrm>
          <a:prstGeom prst="rect">
            <a:avLst/>
          </a:prstGeom>
          <a:noFill/>
        </p:spPr>
        <p:txBody>
          <a:bodyPr wrap="square" rtlCol="0">
            <a:spAutoFit/>
          </a:bodyPr>
          <a:lstStyle/>
          <a:p>
            <a:pPr algn="ctr"/>
            <a:r>
              <a:rPr lang="en-US" sz="3200" b="1" dirty="0" smtClean="0">
                <a:solidFill>
                  <a:schemeClr val="tx1">
                    <a:lumMod val="65000"/>
                    <a:lumOff val="35000"/>
                  </a:schemeClr>
                </a:solidFill>
                <a:latin typeface="+mj-lt"/>
              </a:rPr>
              <a:t>Orders</a:t>
            </a:r>
            <a:endParaRPr lang="en-US" sz="3200" b="1" dirty="0">
              <a:solidFill>
                <a:schemeClr val="tx1">
                  <a:lumMod val="65000"/>
                  <a:lumOff val="35000"/>
                </a:schemeClr>
              </a:solidFill>
              <a:latin typeface="+mj-lt"/>
            </a:endParaRPr>
          </a:p>
        </p:txBody>
      </p:sp>
      <p:sp>
        <p:nvSpPr>
          <p:cNvPr id="3" name="TextBox 2"/>
          <p:cNvSpPr txBox="1"/>
          <p:nvPr/>
        </p:nvSpPr>
        <p:spPr>
          <a:xfrm>
            <a:off x="0" y="990600"/>
            <a:ext cx="9144000" cy="523220"/>
          </a:xfrm>
          <a:prstGeom prst="rect">
            <a:avLst/>
          </a:prstGeom>
          <a:noFill/>
        </p:spPr>
        <p:txBody>
          <a:bodyPr wrap="square" rtlCol="0">
            <a:spAutoFit/>
          </a:bodyPr>
          <a:lstStyle/>
          <a:p>
            <a:pPr algn="ctr"/>
            <a:r>
              <a:rPr lang="en-US" sz="2800" dirty="0" smtClean="0">
                <a:solidFill>
                  <a:schemeClr val="tx1">
                    <a:lumMod val="65000"/>
                    <a:lumOff val="35000"/>
                  </a:schemeClr>
                </a:solidFill>
              </a:rPr>
              <a:t>Standing Orders</a:t>
            </a:r>
            <a:endParaRPr lang="en-US" sz="2800" dirty="0">
              <a:solidFill>
                <a:schemeClr val="tx1">
                  <a:lumMod val="65000"/>
                  <a:lumOff val="35000"/>
                </a:schemeClr>
              </a:solidFill>
            </a:endParaRPr>
          </a:p>
        </p:txBody>
      </p:sp>
      <p:sp>
        <p:nvSpPr>
          <p:cNvPr id="7" name="Rectangle 6"/>
          <p:cNvSpPr/>
          <p:nvPr/>
        </p:nvSpPr>
        <p:spPr>
          <a:xfrm>
            <a:off x="571500" y="1886634"/>
            <a:ext cx="5067300" cy="923330"/>
          </a:xfrm>
          <a:prstGeom prst="rect">
            <a:avLst/>
          </a:prstGeom>
        </p:spPr>
        <p:txBody>
          <a:bodyPr wrap="square">
            <a:spAutoFit/>
          </a:bodyPr>
          <a:lstStyle/>
          <a:p>
            <a:r>
              <a:rPr lang="en-US" dirty="0" smtClean="0"/>
              <a:t>An order with a vendor or publisher for a series. Each volume of the series is sent automatically as it becomes available and is billed when shipped.</a:t>
            </a:r>
            <a:endParaRPr lang="en-US" dirty="0"/>
          </a:p>
        </p:txBody>
      </p:sp>
      <p:grpSp>
        <p:nvGrpSpPr>
          <p:cNvPr id="8" name="Group 7"/>
          <p:cNvGrpSpPr/>
          <p:nvPr/>
        </p:nvGrpSpPr>
        <p:grpSpPr>
          <a:xfrm>
            <a:off x="5867400" y="1752600"/>
            <a:ext cx="2598161" cy="2494925"/>
            <a:chOff x="4793239" y="990600"/>
            <a:chExt cx="3956570" cy="3386477"/>
          </a:xfrm>
        </p:grpSpPr>
        <p:pic>
          <p:nvPicPr>
            <p:cNvPr id="9" name="Picture 6" descr="https://www.areditions.com/books/MLA_Manual_Hooper-thumbnail.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93239" y="990600"/>
              <a:ext cx="1912361" cy="237104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0" descr="https://www.areditions.com/books/00_MLA_Cleveland_thumbnail.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81800" y="990600"/>
              <a:ext cx="1968009" cy="244182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8" descr="https://www.areditions.com/books/IB37-Thumbnail.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21300" y="1905000"/>
              <a:ext cx="1888122" cy="247207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2" name="Group 11"/>
          <p:cNvGrpSpPr/>
          <p:nvPr/>
        </p:nvGrpSpPr>
        <p:grpSpPr>
          <a:xfrm>
            <a:off x="5956459" y="4598520"/>
            <a:ext cx="2616039" cy="1866901"/>
            <a:chOff x="4953000" y="3611880"/>
            <a:chExt cx="3619500" cy="2750821"/>
          </a:xfrm>
        </p:grpSpPr>
        <p:pic>
          <p:nvPicPr>
            <p:cNvPr id="13" name="Picture 4" descr="http://www.omifacsimiles.com/brochures/images/weill_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53000" y="3611880"/>
              <a:ext cx="3619500" cy="275082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5176400" y="4419600"/>
              <a:ext cx="1452999" cy="646331"/>
            </a:xfrm>
            <a:prstGeom prst="rect">
              <a:avLst/>
            </a:prstGeom>
            <a:noFill/>
          </p:spPr>
          <p:txBody>
            <a:bodyPr wrap="square" rtlCol="0">
              <a:spAutoFit/>
            </a:bodyPr>
            <a:lstStyle/>
            <a:p>
              <a:r>
                <a:rPr lang="en-US" dirty="0" smtClean="0">
                  <a:solidFill>
                    <a:schemeClr val="bg1">
                      <a:lumMod val="95000"/>
                      <a:lumOff val="5000"/>
                    </a:schemeClr>
                  </a:solidFill>
                </a:rPr>
                <a:t>Complete Works</a:t>
              </a:r>
              <a:endParaRPr lang="en-US" dirty="0">
                <a:solidFill>
                  <a:schemeClr val="bg1">
                    <a:lumMod val="95000"/>
                    <a:lumOff val="5000"/>
                  </a:schemeClr>
                </a:solidFill>
              </a:endParaRPr>
            </a:p>
          </p:txBody>
        </p:sp>
      </p:grpSp>
      <p:pic>
        <p:nvPicPr>
          <p:cNvPr id="15" name="Picture 12" descr="Archeophone Record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47900" y="3894760"/>
            <a:ext cx="2676525" cy="6477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66800" y="5127915"/>
            <a:ext cx="2362200" cy="12304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788251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28227"/>
            <a:ext cx="9144000" cy="584775"/>
          </a:xfrm>
          <a:prstGeom prst="rect">
            <a:avLst/>
          </a:prstGeom>
          <a:noFill/>
        </p:spPr>
        <p:txBody>
          <a:bodyPr wrap="square" rtlCol="0">
            <a:spAutoFit/>
          </a:bodyPr>
          <a:lstStyle/>
          <a:p>
            <a:pPr algn="ctr"/>
            <a:r>
              <a:rPr lang="en-US" sz="3200" b="1" dirty="0" smtClean="0">
                <a:solidFill>
                  <a:schemeClr val="tx1">
                    <a:lumMod val="65000"/>
                    <a:lumOff val="35000"/>
                  </a:schemeClr>
                </a:solidFill>
                <a:latin typeface="+mj-lt"/>
              </a:rPr>
              <a:t>Orders</a:t>
            </a:r>
            <a:endParaRPr lang="en-US" sz="3200" b="1" dirty="0">
              <a:solidFill>
                <a:schemeClr val="tx1">
                  <a:lumMod val="65000"/>
                  <a:lumOff val="35000"/>
                </a:schemeClr>
              </a:solidFill>
              <a:latin typeface="+mj-lt"/>
            </a:endParaRPr>
          </a:p>
        </p:txBody>
      </p:sp>
      <p:sp>
        <p:nvSpPr>
          <p:cNvPr id="3" name="TextBox 2"/>
          <p:cNvSpPr txBox="1"/>
          <p:nvPr/>
        </p:nvSpPr>
        <p:spPr>
          <a:xfrm>
            <a:off x="0" y="990600"/>
            <a:ext cx="9144000" cy="523220"/>
          </a:xfrm>
          <a:prstGeom prst="rect">
            <a:avLst/>
          </a:prstGeom>
          <a:noFill/>
        </p:spPr>
        <p:txBody>
          <a:bodyPr wrap="square" rtlCol="0">
            <a:spAutoFit/>
          </a:bodyPr>
          <a:lstStyle/>
          <a:p>
            <a:pPr algn="ctr"/>
            <a:r>
              <a:rPr lang="en-US" sz="2800" dirty="0" smtClean="0">
                <a:solidFill>
                  <a:schemeClr val="tx1">
                    <a:lumMod val="65000"/>
                    <a:lumOff val="35000"/>
                  </a:schemeClr>
                </a:solidFill>
              </a:rPr>
              <a:t>Standing Orders - Selecting</a:t>
            </a:r>
            <a:endParaRPr lang="en-US" sz="2800" dirty="0">
              <a:solidFill>
                <a:schemeClr val="tx1">
                  <a:lumMod val="65000"/>
                  <a:lumOff val="35000"/>
                </a:schemeClr>
              </a:solidFill>
            </a:endParaRPr>
          </a:p>
        </p:txBody>
      </p:sp>
      <p:sp>
        <p:nvSpPr>
          <p:cNvPr id="4" name="Rectangle 3"/>
          <p:cNvSpPr/>
          <p:nvPr/>
        </p:nvSpPr>
        <p:spPr>
          <a:xfrm>
            <a:off x="685800" y="1905000"/>
            <a:ext cx="7772400" cy="3970318"/>
          </a:xfrm>
          <a:prstGeom prst="rect">
            <a:avLst/>
          </a:prstGeom>
        </p:spPr>
        <p:txBody>
          <a:bodyPr wrap="square">
            <a:spAutoFit/>
          </a:bodyPr>
          <a:lstStyle/>
          <a:p>
            <a:r>
              <a:rPr lang="en-US" sz="2800" dirty="0" smtClean="0"/>
              <a:t>Selection Decision Factors:</a:t>
            </a:r>
          </a:p>
          <a:p>
            <a:pPr marL="742950" lvl="1" indent="-285750">
              <a:buFont typeface="Arial" panose="020B0604020202020204" pitchFamily="34" charset="0"/>
              <a:buChar char="•"/>
            </a:pPr>
            <a:r>
              <a:rPr lang="en-US" sz="2800" dirty="0" smtClean="0"/>
              <a:t>Was the series requested</a:t>
            </a:r>
          </a:p>
          <a:p>
            <a:pPr marL="742950" lvl="1" indent="-285750">
              <a:buFont typeface="Arial" panose="020B0604020202020204" pitchFamily="34" charset="0"/>
              <a:buChar char="•"/>
            </a:pPr>
            <a:r>
              <a:rPr lang="en-US" sz="2800" dirty="0" smtClean="0"/>
              <a:t>Does the series significantly contribute to meeting the current needs of your constituents</a:t>
            </a:r>
          </a:p>
          <a:p>
            <a:pPr marL="742950" lvl="1" indent="-285750">
              <a:buFont typeface="Arial" panose="020B0604020202020204" pitchFamily="34" charset="0"/>
              <a:buChar char="•"/>
            </a:pPr>
            <a:r>
              <a:rPr lang="en-US" sz="2800" dirty="0" smtClean="0"/>
              <a:t>Does the series have the potential to significantly contribute to meeting the anticipated future needs of your constituents</a:t>
            </a:r>
          </a:p>
          <a:p>
            <a:pPr marL="742950" lvl="1" indent="-285750">
              <a:buFont typeface="Arial" panose="020B0604020202020204" pitchFamily="34" charset="0"/>
              <a:buChar char="•"/>
            </a:pPr>
            <a:r>
              <a:rPr lang="en-US" sz="2800" dirty="0" smtClean="0"/>
              <a:t>Would it be cost prohibitive to purchase it as a set at a future date</a:t>
            </a:r>
          </a:p>
        </p:txBody>
      </p:sp>
    </p:spTree>
    <p:extLst>
      <p:ext uri="{BB962C8B-B14F-4D97-AF65-F5344CB8AC3E}">
        <p14:creationId xmlns:p14="http://schemas.microsoft.com/office/powerpoint/2010/main" val="11987966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28227"/>
            <a:ext cx="9144000" cy="584775"/>
          </a:xfrm>
          <a:prstGeom prst="rect">
            <a:avLst/>
          </a:prstGeom>
          <a:noFill/>
        </p:spPr>
        <p:txBody>
          <a:bodyPr wrap="square" rtlCol="0">
            <a:spAutoFit/>
          </a:bodyPr>
          <a:lstStyle/>
          <a:p>
            <a:pPr algn="ctr"/>
            <a:r>
              <a:rPr lang="en-US" sz="3200" b="1" dirty="0" smtClean="0">
                <a:solidFill>
                  <a:schemeClr val="tx1">
                    <a:lumMod val="65000"/>
                    <a:lumOff val="35000"/>
                  </a:schemeClr>
                </a:solidFill>
                <a:latin typeface="+mj-lt"/>
              </a:rPr>
              <a:t>Orders</a:t>
            </a:r>
            <a:endParaRPr lang="en-US" sz="3200" b="1" dirty="0">
              <a:solidFill>
                <a:schemeClr val="tx1">
                  <a:lumMod val="65000"/>
                  <a:lumOff val="35000"/>
                </a:schemeClr>
              </a:solidFill>
              <a:latin typeface="+mj-lt"/>
            </a:endParaRPr>
          </a:p>
        </p:txBody>
      </p:sp>
      <p:sp>
        <p:nvSpPr>
          <p:cNvPr id="3" name="TextBox 2"/>
          <p:cNvSpPr txBox="1"/>
          <p:nvPr/>
        </p:nvSpPr>
        <p:spPr>
          <a:xfrm>
            <a:off x="0" y="990600"/>
            <a:ext cx="9144000" cy="523220"/>
          </a:xfrm>
          <a:prstGeom prst="rect">
            <a:avLst/>
          </a:prstGeom>
          <a:noFill/>
        </p:spPr>
        <p:txBody>
          <a:bodyPr wrap="square" rtlCol="0">
            <a:spAutoFit/>
          </a:bodyPr>
          <a:lstStyle/>
          <a:p>
            <a:pPr algn="ctr"/>
            <a:r>
              <a:rPr lang="en-US" sz="2800" dirty="0" smtClean="0">
                <a:solidFill>
                  <a:schemeClr val="tx1">
                    <a:lumMod val="65000"/>
                    <a:lumOff val="35000"/>
                  </a:schemeClr>
                </a:solidFill>
              </a:rPr>
              <a:t>Approval Plans</a:t>
            </a:r>
            <a:endParaRPr lang="en-US" sz="2800" dirty="0">
              <a:solidFill>
                <a:schemeClr val="tx1">
                  <a:lumMod val="65000"/>
                  <a:lumOff val="35000"/>
                </a:schemeClr>
              </a:solidFill>
            </a:endParaRPr>
          </a:p>
        </p:txBody>
      </p:sp>
      <p:sp>
        <p:nvSpPr>
          <p:cNvPr id="4" name="Rectangle 3"/>
          <p:cNvSpPr/>
          <p:nvPr/>
        </p:nvSpPr>
        <p:spPr>
          <a:xfrm>
            <a:off x="838200" y="1905000"/>
            <a:ext cx="6781800" cy="369332"/>
          </a:xfrm>
          <a:prstGeom prst="rect">
            <a:avLst/>
          </a:prstGeom>
        </p:spPr>
        <p:txBody>
          <a:bodyPr wrap="square">
            <a:spAutoFit/>
          </a:bodyPr>
          <a:lstStyle/>
          <a:p>
            <a:endParaRPr lang="en-US" dirty="0" smtClean="0"/>
          </a:p>
        </p:txBody>
      </p:sp>
      <p:sp>
        <p:nvSpPr>
          <p:cNvPr id="5" name="Rectangle 4"/>
          <p:cNvSpPr/>
          <p:nvPr/>
        </p:nvSpPr>
        <p:spPr>
          <a:xfrm>
            <a:off x="571500" y="1886634"/>
            <a:ext cx="7734300" cy="3539430"/>
          </a:xfrm>
          <a:prstGeom prst="rect">
            <a:avLst/>
          </a:prstGeom>
        </p:spPr>
        <p:txBody>
          <a:bodyPr wrap="square">
            <a:spAutoFit/>
          </a:bodyPr>
          <a:lstStyle/>
          <a:p>
            <a:r>
              <a:rPr lang="en-US" sz="2800" dirty="0" smtClean="0"/>
              <a:t>Plans outlining parameters a specified vendor is to use to select and ship materials to your library. </a:t>
            </a:r>
            <a:r>
              <a:rPr lang="en-US" sz="2800" dirty="0" smtClean="0"/>
              <a:t>Traditionally, </a:t>
            </a:r>
            <a:r>
              <a:rPr lang="en-US" sz="2800" dirty="0" smtClean="0"/>
              <a:t>the receiving library would review and “approve” the materials before accepting them, unwanted materials would be returned to the vendor. This approval phase occurs less and less, thus necessitating clear and thorough selection guidelines and regular monitoring.</a:t>
            </a:r>
            <a:endParaRPr lang="en-US" sz="2800" dirty="0"/>
          </a:p>
        </p:txBody>
      </p:sp>
    </p:spTree>
    <p:extLst>
      <p:ext uri="{BB962C8B-B14F-4D97-AF65-F5344CB8AC3E}">
        <p14:creationId xmlns:p14="http://schemas.microsoft.com/office/powerpoint/2010/main" val="10775177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28227"/>
            <a:ext cx="9144000" cy="584775"/>
          </a:xfrm>
          <a:prstGeom prst="rect">
            <a:avLst/>
          </a:prstGeom>
          <a:noFill/>
        </p:spPr>
        <p:txBody>
          <a:bodyPr wrap="square" rtlCol="0">
            <a:spAutoFit/>
          </a:bodyPr>
          <a:lstStyle/>
          <a:p>
            <a:pPr algn="ctr"/>
            <a:r>
              <a:rPr lang="en-US" sz="3200" b="1" dirty="0" smtClean="0">
                <a:solidFill>
                  <a:schemeClr val="tx1">
                    <a:lumMod val="65000"/>
                    <a:lumOff val="35000"/>
                  </a:schemeClr>
                </a:solidFill>
                <a:latin typeface="+mj-lt"/>
              </a:rPr>
              <a:t>Orders</a:t>
            </a:r>
            <a:endParaRPr lang="en-US" sz="3200" b="1" dirty="0">
              <a:solidFill>
                <a:schemeClr val="tx1">
                  <a:lumMod val="65000"/>
                  <a:lumOff val="35000"/>
                </a:schemeClr>
              </a:solidFill>
              <a:latin typeface="+mj-lt"/>
            </a:endParaRPr>
          </a:p>
        </p:txBody>
      </p:sp>
      <p:sp>
        <p:nvSpPr>
          <p:cNvPr id="3" name="TextBox 2"/>
          <p:cNvSpPr txBox="1"/>
          <p:nvPr/>
        </p:nvSpPr>
        <p:spPr>
          <a:xfrm>
            <a:off x="0" y="990600"/>
            <a:ext cx="9144000" cy="523220"/>
          </a:xfrm>
          <a:prstGeom prst="rect">
            <a:avLst/>
          </a:prstGeom>
          <a:noFill/>
        </p:spPr>
        <p:txBody>
          <a:bodyPr wrap="square" rtlCol="0">
            <a:spAutoFit/>
          </a:bodyPr>
          <a:lstStyle/>
          <a:p>
            <a:pPr algn="ctr"/>
            <a:r>
              <a:rPr lang="en-US" sz="2800" dirty="0" smtClean="0">
                <a:solidFill>
                  <a:schemeClr val="tx1">
                    <a:lumMod val="65000"/>
                    <a:lumOff val="35000"/>
                  </a:schemeClr>
                </a:solidFill>
              </a:rPr>
              <a:t>Approval Plans- what they are</a:t>
            </a:r>
            <a:endParaRPr lang="en-US" sz="2800" dirty="0">
              <a:solidFill>
                <a:schemeClr val="tx1">
                  <a:lumMod val="65000"/>
                  <a:lumOff val="35000"/>
                </a:schemeClr>
              </a:solidFill>
            </a:endParaRPr>
          </a:p>
        </p:txBody>
      </p:sp>
      <p:sp>
        <p:nvSpPr>
          <p:cNvPr id="4" name="Rectangle 3"/>
          <p:cNvSpPr/>
          <p:nvPr/>
        </p:nvSpPr>
        <p:spPr>
          <a:xfrm>
            <a:off x="838200" y="1905000"/>
            <a:ext cx="6781800" cy="369332"/>
          </a:xfrm>
          <a:prstGeom prst="rect">
            <a:avLst/>
          </a:prstGeom>
        </p:spPr>
        <p:txBody>
          <a:bodyPr wrap="square">
            <a:spAutoFit/>
          </a:bodyPr>
          <a:lstStyle/>
          <a:p>
            <a:endParaRPr lang="en-US" dirty="0" smtClean="0"/>
          </a:p>
        </p:txBody>
      </p:sp>
      <p:sp>
        <p:nvSpPr>
          <p:cNvPr id="5" name="Rectangle 4"/>
          <p:cNvSpPr/>
          <p:nvPr/>
        </p:nvSpPr>
        <p:spPr>
          <a:xfrm>
            <a:off x="704850" y="2266622"/>
            <a:ext cx="7734300" cy="3108543"/>
          </a:xfrm>
          <a:prstGeom prst="rect">
            <a:avLst/>
          </a:prstGeom>
        </p:spPr>
        <p:txBody>
          <a:bodyPr wrap="square">
            <a:spAutoFit/>
          </a:bodyPr>
          <a:lstStyle/>
          <a:p>
            <a:pPr marL="285750" indent="-285750">
              <a:buFont typeface="Arial" panose="020B0604020202020204" pitchFamily="34" charset="0"/>
              <a:buChar char="•"/>
            </a:pPr>
            <a:r>
              <a:rPr lang="en-US" sz="2800" dirty="0" smtClean="0"/>
              <a:t>A method to ensure the acquisition of core learning, teaching, research, and performance material</a:t>
            </a:r>
          </a:p>
          <a:p>
            <a:pPr marL="285750" indent="-285750">
              <a:buFont typeface="Arial" panose="020B0604020202020204" pitchFamily="34" charset="0"/>
              <a:buChar char="•"/>
            </a:pPr>
            <a:r>
              <a:rPr lang="en-US" sz="2800" dirty="0" smtClean="0"/>
              <a:t>A method to streamline the acquisitions process</a:t>
            </a:r>
          </a:p>
          <a:p>
            <a:pPr marL="285750" indent="-285750">
              <a:buFont typeface="Arial" panose="020B0604020202020204" pitchFamily="34" charset="0"/>
              <a:buChar char="•"/>
            </a:pPr>
            <a:r>
              <a:rPr lang="en-US" sz="2800" dirty="0" smtClean="0"/>
              <a:t>A method to direct your time, attention, and energy toward identifying unique yet significant material for your collection</a:t>
            </a:r>
          </a:p>
        </p:txBody>
      </p:sp>
    </p:spTree>
    <p:extLst>
      <p:ext uri="{BB962C8B-B14F-4D97-AF65-F5344CB8AC3E}">
        <p14:creationId xmlns:p14="http://schemas.microsoft.com/office/powerpoint/2010/main" val="6350426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28227"/>
            <a:ext cx="9144000" cy="584775"/>
          </a:xfrm>
          <a:prstGeom prst="rect">
            <a:avLst/>
          </a:prstGeom>
          <a:noFill/>
        </p:spPr>
        <p:txBody>
          <a:bodyPr wrap="square" rtlCol="0">
            <a:spAutoFit/>
          </a:bodyPr>
          <a:lstStyle/>
          <a:p>
            <a:pPr algn="ctr"/>
            <a:r>
              <a:rPr lang="en-US" sz="3200" b="1" dirty="0" smtClean="0">
                <a:solidFill>
                  <a:schemeClr val="tx1">
                    <a:lumMod val="65000"/>
                    <a:lumOff val="35000"/>
                  </a:schemeClr>
                </a:solidFill>
                <a:latin typeface="+mj-lt"/>
              </a:rPr>
              <a:t>Orders</a:t>
            </a:r>
            <a:endParaRPr lang="en-US" sz="3200" b="1" dirty="0">
              <a:solidFill>
                <a:schemeClr val="tx1">
                  <a:lumMod val="65000"/>
                  <a:lumOff val="35000"/>
                </a:schemeClr>
              </a:solidFill>
              <a:latin typeface="+mj-lt"/>
            </a:endParaRPr>
          </a:p>
        </p:txBody>
      </p:sp>
      <p:sp>
        <p:nvSpPr>
          <p:cNvPr id="3" name="TextBox 2"/>
          <p:cNvSpPr txBox="1"/>
          <p:nvPr/>
        </p:nvSpPr>
        <p:spPr>
          <a:xfrm>
            <a:off x="0" y="990600"/>
            <a:ext cx="9144000" cy="523220"/>
          </a:xfrm>
          <a:prstGeom prst="rect">
            <a:avLst/>
          </a:prstGeom>
          <a:noFill/>
        </p:spPr>
        <p:txBody>
          <a:bodyPr wrap="square" rtlCol="0">
            <a:spAutoFit/>
          </a:bodyPr>
          <a:lstStyle/>
          <a:p>
            <a:pPr algn="ctr"/>
            <a:r>
              <a:rPr lang="en-US" sz="2800" dirty="0" smtClean="0">
                <a:solidFill>
                  <a:schemeClr val="tx1">
                    <a:lumMod val="65000"/>
                    <a:lumOff val="35000"/>
                  </a:schemeClr>
                </a:solidFill>
              </a:rPr>
              <a:t>Approval Plans- what they are not</a:t>
            </a:r>
            <a:endParaRPr lang="en-US" sz="2800" dirty="0">
              <a:solidFill>
                <a:schemeClr val="tx1">
                  <a:lumMod val="65000"/>
                  <a:lumOff val="35000"/>
                </a:schemeClr>
              </a:solidFill>
            </a:endParaRPr>
          </a:p>
        </p:txBody>
      </p:sp>
      <p:sp>
        <p:nvSpPr>
          <p:cNvPr id="4" name="Rectangle 3"/>
          <p:cNvSpPr/>
          <p:nvPr/>
        </p:nvSpPr>
        <p:spPr>
          <a:xfrm>
            <a:off x="838200" y="1905000"/>
            <a:ext cx="6781800" cy="369332"/>
          </a:xfrm>
          <a:prstGeom prst="rect">
            <a:avLst/>
          </a:prstGeom>
        </p:spPr>
        <p:txBody>
          <a:bodyPr wrap="square">
            <a:spAutoFit/>
          </a:bodyPr>
          <a:lstStyle/>
          <a:p>
            <a:endParaRPr lang="en-US" dirty="0" smtClean="0"/>
          </a:p>
        </p:txBody>
      </p:sp>
      <p:sp>
        <p:nvSpPr>
          <p:cNvPr id="5" name="Rectangle 4"/>
          <p:cNvSpPr/>
          <p:nvPr/>
        </p:nvSpPr>
        <p:spPr>
          <a:xfrm>
            <a:off x="628650" y="1905000"/>
            <a:ext cx="7886700" cy="1815882"/>
          </a:xfrm>
          <a:prstGeom prst="rect">
            <a:avLst/>
          </a:prstGeom>
        </p:spPr>
        <p:txBody>
          <a:bodyPr wrap="square">
            <a:spAutoFit/>
          </a:bodyPr>
          <a:lstStyle/>
          <a:p>
            <a:pPr marL="285750" indent="-285750">
              <a:buFont typeface="Arial" panose="020B0604020202020204" pitchFamily="34" charset="0"/>
              <a:buChar char="•"/>
            </a:pPr>
            <a:r>
              <a:rPr lang="en-US" sz="2800" dirty="0" smtClean="0"/>
              <a:t>A method to save significant amounts of time</a:t>
            </a:r>
          </a:p>
          <a:p>
            <a:pPr marL="285750" indent="-285750">
              <a:buFont typeface="Arial" panose="020B0604020202020204" pitchFamily="34" charset="0"/>
              <a:buChar char="•"/>
            </a:pPr>
            <a:r>
              <a:rPr lang="en-US" sz="2800" dirty="0" smtClean="0"/>
              <a:t>A method to fulfill all your collecting needs</a:t>
            </a:r>
          </a:p>
          <a:p>
            <a:pPr marL="285750" indent="-285750">
              <a:buFont typeface="Arial" panose="020B0604020202020204" pitchFamily="34" charset="0"/>
              <a:buChar char="•"/>
            </a:pPr>
            <a:r>
              <a:rPr lang="en-US" sz="2800" dirty="0" smtClean="0"/>
              <a:t>A method to fill in the gaps or compensate for your own limited knowledge</a:t>
            </a:r>
          </a:p>
        </p:txBody>
      </p:sp>
    </p:spTree>
    <p:extLst>
      <p:ext uri="{BB962C8B-B14F-4D97-AF65-F5344CB8AC3E}">
        <p14:creationId xmlns:p14="http://schemas.microsoft.com/office/powerpoint/2010/main" val="3258249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28227"/>
            <a:ext cx="9144000" cy="584775"/>
          </a:xfrm>
          <a:prstGeom prst="rect">
            <a:avLst/>
          </a:prstGeom>
          <a:noFill/>
        </p:spPr>
        <p:txBody>
          <a:bodyPr wrap="square" rtlCol="0">
            <a:spAutoFit/>
          </a:bodyPr>
          <a:lstStyle/>
          <a:p>
            <a:pPr algn="ctr"/>
            <a:r>
              <a:rPr lang="en-US" sz="3200" b="1" dirty="0" smtClean="0">
                <a:solidFill>
                  <a:schemeClr val="tx1">
                    <a:lumMod val="65000"/>
                    <a:lumOff val="35000"/>
                  </a:schemeClr>
                </a:solidFill>
                <a:latin typeface="+mj-lt"/>
              </a:rPr>
              <a:t>Orders</a:t>
            </a:r>
            <a:endParaRPr lang="en-US" sz="3200" b="1" dirty="0">
              <a:solidFill>
                <a:schemeClr val="tx1">
                  <a:lumMod val="65000"/>
                  <a:lumOff val="35000"/>
                </a:schemeClr>
              </a:solidFill>
              <a:latin typeface="+mj-lt"/>
            </a:endParaRPr>
          </a:p>
        </p:txBody>
      </p:sp>
      <p:sp>
        <p:nvSpPr>
          <p:cNvPr id="3" name="TextBox 2"/>
          <p:cNvSpPr txBox="1"/>
          <p:nvPr/>
        </p:nvSpPr>
        <p:spPr>
          <a:xfrm>
            <a:off x="0" y="990600"/>
            <a:ext cx="9144000" cy="523220"/>
          </a:xfrm>
          <a:prstGeom prst="rect">
            <a:avLst/>
          </a:prstGeom>
          <a:noFill/>
        </p:spPr>
        <p:txBody>
          <a:bodyPr wrap="square" rtlCol="0">
            <a:spAutoFit/>
          </a:bodyPr>
          <a:lstStyle/>
          <a:p>
            <a:pPr algn="ctr"/>
            <a:r>
              <a:rPr lang="en-US" sz="2800" dirty="0" smtClean="0">
                <a:solidFill>
                  <a:schemeClr val="tx1">
                    <a:lumMod val="65000"/>
                    <a:lumOff val="35000"/>
                  </a:schemeClr>
                </a:solidFill>
              </a:rPr>
              <a:t>Approval Plans- when to use one</a:t>
            </a:r>
            <a:endParaRPr lang="en-US" sz="2800" dirty="0">
              <a:solidFill>
                <a:schemeClr val="tx1">
                  <a:lumMod val="65000"/>
                  <a:lumOff val="35000"/>
                </a:schemeClr>
              </a:solidFill>
            </a:endParaRPr>
          </a:p>
        </p:txBody>
      </p:sp>
      <p:sp>
        <p:nvSpPr>
          <p:cNvPr id="4" name="Rectangle 3"/>
          <p:cNvSpPr/>
          <p:nvPr/>
        </p:nvSpPr>
        <p:spPr>
          <a:xfrm>
            <a:off x="838200" y="1905000"/>
            <a:ext cx="6781800" cy="369332"/>
          </a:xfrm>
          <a:prstGeom prst="rect">
            <a:avLst/>
          </a:prstGeom>
        </p:spPr>
        <p:txBody>
          <a:bodyPr wrap="square">
            <a:spAutoFit/>
          </a:bodyPr>
          <a:lstStyle/>
          <a:p>
            <a:endParaRPr lang="en-US" dirty="0" smtClean="0"/>
          </a:p>
        </p:txBody>
      </p:sp>
      <p:sp>
        <p:nvSpPr>
          <p:cNvPr id="5" name="Rectangle 4"/>
          <p:cNvSpPr/>
          <p:nvPr/>
        </p:nvSpPr>
        <p:spPr>
          <a:xfrm>
            <a:off x="628650" y="1853524"/>
            <a:ext cx="7886700" cy="3108543"/>
          </a:xfrm>
          <a:prstGeom prst="rect">
            <a:avLst/>
          </a:prstGeom>
        </p:spPr>
        <p:txBody>
          <a:bodyPr wrap="square">
            <a:spAutoFit/>
          </a:bodyPr>
          <a:lstStyle/>
          <a:p>
            <a:pPr marL="285750" indent="-285750">
              <a:buFont typeface="Arial" panose="020B0604020202020204" pitchFamily="34" charset="0"/>
              <a:buChar char="•"/>
            </a:pPr>
            <a:r>
              <a:rPr lang="en-US" sz="2800" dirty="0" smtClean="0"/>
              <a:t>When you have a thorough understanding of your collection and collecting needs</a:t>
            </a:r>
          </a:p>
          <a:p>
            <a:pPr marL="285750" indent="-285750">
              <a:buFont typeface="Arial" panose="020B0604020202020204" pitchFamily="34" charset="0"/>
              <a:buChar char="•"/>
            </a:pPr>
            <a:r>
              <a:rPr lang="en-US" sz="2800" dirty="0" smtClean="0"/>
              <a:t>When you have a clear understanding of your spending habits</a:t>
            </a:r>
          </a:p>
          <a:p>
            <a:pPr marL="285750" indent="-285750">
              <a:buFont typeface="Arial" panose="020B0604020202020204" pitchFamily="34" charset="0"/>
              <a:buChar char="•"/>
            </a:pPr>
            <a:r>
              <a:rPr lang="en-US" sz="2800" dirty="0" smtClean="0"/>
              <a:t>When you have funds to support both continued discretionary (i.e., firm orders) spending and an approval plan</a:t>
            </a:r>
          </a:p>
        </p:txBody>
      </p:sp>
    </p:spTree>
    <p:extLst>
      <p:ext uri="{BB962C8B-B14F-4D97-AF65-F5344CB8AC3E}">
        <p14:creationId xmlns:p14="http://schemas.microsoft.com/office/powerpoint/2010/main" val="39777242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28227"/>
            <a:ext cx="9144000" cy="584775"/>
          </a:xfrm>
          <a:prstGeom prst="rect">
            <a:avLst/>
          </a:prstGeom>
          <a:noFill/>
        </p:spPr>
        <p:txBody>
          <a:bodyPr wrap="square" rtlCol="0">
            <a:spAutoFit/>
          </a:bodyPr>
          <a:lstStyle/>
          <a:p>
            <a:pPr algn="ctr"/>
            <a:r>
              <a:rPr lang="en-US" sz="3200" b="1" dirty="0" smtClean="0">
                <a:solidFill>
                  <a:schemeClr val="tx1">
                    <a:lumMod val="65000"/>
                    <a:lumOff val="35000"/>
                  </a:schemeClr>
                </a:solidFill>
                <a:latin typeface="+mj-lt"/>
              </a:rPr>
              <a:t>Orders</a:t>
            </a:r>
            <a:endParaRPr lang="en-US" sz="3200" b="1" dirty="0">
              <a:solidFill>
                <a:schemeClr val="tx1">
                  <a:lumMod val="65000"/>
                  <a:lumOff val="35000"/>
                </a:schemeClr>
              </a:solidFill>
              <a:latin typeface="+mj-lt"/>
            </a:endParaRPr>
          </a:p>
        </p:txBody>
      </p:sp>
      <p:sp>
        <p:nvSpPr>
          <p:cNvPr id="3" name="TextBox 2"/>
          <p:cNvSpPr txBox="1"/>
          <p:nvPr/>
        </p:nvSpPr>
        <p:spPr>
          <a:xfrm>
            <a:off x="0" y="990600"/>
            <a:ext cx="9144000" cy="523220"/>
          </a:xfrm>
          <a:prstGeom prst="rect">
            <a:avLst/>
          </a:prstGeom>
          <a:noFill/>
        </p:spPr>
        <p:txBody>
          <a:bodyPr wrap="square" rtlCol="0">
            <a:spAutoFit/>
          </a:bodyPr>
          <a:lstStyle/>
          <a:p>
            <a:pPr algn="ctr"/>
            <a:r>
              <a:rPr lang="en-US" sz="2800" dirty="0" smtClean="0">
                <a:solidFill>
                  <a:schemeClr val="tx1">
                    <a:lumMod val="65000"/>
                    <a:lumOff val="35000"/>
                  </a:schemeClr>
                </a:solidFill>
              </a:rPr>
              <a:t>Approval Plans- setting it up</a:t>
            </a:r>
            <a:endParaRPr lang="en-US" sz="2800" dirty="0">
              <a:solidFill>
                <a:schemeClr val="tx1">
                  <a:lumMod val="65000"/>
                  <a:lumOff val="35000"/>
                </a:schemeClr>
              </a:solidFill>
            </a:endParaRPr>
          </a:p>
        </p:txBody>
      </p:sp>
      <p:sp>
        <p:nvSpPr>
          <p:cNvPr id="4" name="Rectangle 3"/>
          <p:cNvSpPr/>
          <p:nvPr/>
        </p:nvSpPr>
        <p:spPr>
          <a:xfrm>
            <a:off x="0" y="3105835"/>
            <a:ext cx="9144000" cy="461665"/>
          </a:xfrm>
          <a:prstGeom prst="rect">
            <a:avLst/>
          </a:prstGeom>
        </p:spPr>
        <p:txBody>
          <a:bodyPr wrap="square">
            <a:spAutoFit/>
          </a:bodyPr>
          <a:lstStyle/>
          <a:p>
            <a:pPr algn="ctr"/>
            <a:r>
              <a:rPr lang="en-US" sz="2400" dirty="0">
                <a:hlinkClick r:id="rId3"/>
              </a:rPr>
              <a:t>http://www.tfront.com/t-ApprovalPlansHome.aspx</a:t>
            </a:r>
            <a:endParaRPr lang="en-US" sz="2400" dirty="0"/>
          </a:p>
        </p:txBody>
      </p:sp>
      <p:sp>
        <p:nvSpPr>
          <p:cNvPr id="5" name="Rectangle 4"/>
          <p:cNvSpPr/>
          <p:nvPr/>
        </p:nvSpPr>
        <p:spPr>
          <a:xfrm>
            <a:off x="3876938" y="1915180"/>
            <a:ext cx="1390124" cy="523220"/>
          </a:xfrm>
          <a:prstGeom prst="rect">
            <a:avLst/>
          </a:prstGeom>
        </p:spPr>
        <p:txBody>
          <a:bodyPr wrap="none">
            <a:spAutoFit/>
          </a:bodyPr>
          <a:lstStyle/>
          <a:p>
            <a:r>
              <a:rPr lang="en-US" sz="2800" dirty="0" smtClean="0"/>
              <a:t>Activity!</a:t>
            </a:r>
            <a:endParaRPr lang="en-US" sz="2800" dirty="0"/>
          </a:p>
        </p:txBody>
      </p:sp>
    </p:spTree>
    <p:extLst>
      <p:ext uri="{BB962C8B-B14F-4D97-AF65-F5344CB8AC3E}">
        <p14:creationId xmlns:p14="http://schemas.microsoft.com/office/powerpoint/2010/main" val="15834493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28227"/>
            <a:ext cx="9144000" cy="584775"/>
          </a:xfrm>
          <a:prstGeom prst="rect">
            <a:avLst/>
          </a:prstGeom>
          <a:noFill/>
        </p:spPr>
        <p:txBody>
          <a:bodyPr wrap="square" rtlCol="0">
            <a:spAutoFit/>
          </a:bodyPr>
          <a:lstStyle/>
          <a:p>
            <a:pPr algn="ctr"/>
            <a:r>
              <a:rPr lang="en-US" sz="3200" b="1" dirty="0" smtClean="0">
                <a:solidFill>
                  <a:schemeClr val="tx1">
                    <a:lumMod val="65000"/>
                    <a:lumOff val="35000"/>
                  </a:schemeClr>
                </a:solidFill>
                <a:latin typeface="+mj-lt"/>
              </a:rPr>
              <a:t>Orders</a:t>
            </a:r>
            <a:endParaRPr lang="en-US" sz="3200" b="1" dirty="0">
              <a:solidFill>
                <a:schemeClr val="tx1">
                  <a:lumMod val="65000"/>
                  <a:lumOff val="35000"/>
                </a:schemeClr>
              </a:solidFill>
              <a:latin typeface="+mj-lt"/>
            </a:endParaRPr>
          </a:p>
        </p:txBody>
      </p:sp>
      <p:sp>
        <p:nvSpPr>
          <p:cNvPr id="3" name="TextBox 2"/>
          <p:cNvSpPr txBox="1"/>
          <p:nvPr/>
        </p:nvSpPr>
        <p:spPr>
          <a:xfrm>
            <a:off x="0" y="990600"/>
            <a:ext cx="9144000" cy="523220"/>
          </a:xfrm>
          <a:prstGeom prst="rect">
            <a:avLst/>
          </a:prstGeom>
          <a:noFill/>
        </p:spPr>
        <p:txBody>
          <a:bodyPr wrap="square" rtlCol="0">
            <a:spAutoFit/>
          </a:bodyPr>
          <a:lstStyle/>
          <a:p>
            <a:pPr algn="ctr"/>
            <a:r>
              <a:rPr lang="en-US" sz="2800" dirty="0" smtClean="0">
                <a:solidFill>
                  <a:schemeClr val="tx1">
                    <a:lumMod val="65000"/>
                    <a:lumOff val="35000"/>
                  </a:schemeClr>
                </a:solidFill>
              </a:rPr>
              <a:t>Approval Plans- monitoring the plan</a:t>
            </a:r>
            <a:endParaRPr lang="en-US" sz="2800" dirty="0">
              <a:solidFill>
                <a:schemeClr val="tx1">
                  <a:lumMod val="65000"/>
                  <a:lumOff val="35000"/>
                </a:schemeClr>
              </a:solidFill>
            </a:endParaRPr>
          </a:p>
        </p:txBody>
      </p:sp>
      <p:sp>
        <p:nvSpPr>
          <p:cNvPr id="4" name="TextBox 3"/>
          <p:cNvSpPr txBox="1"/>
          <p:nvPr/>
        </p:nvSpPr>
        <p:spPr>
          <a:xfrm>
            <a:off x="1066800" y="2133600"/>
            <a:ext cx="7010400" cy="2246769"/>
          </a:xfrm>
          <a:prstGeom prst="rect">
            <a:avLst/>
          </a:prstGeom>
          <a:noFill/>
        </p:spPr>
        <p:txBody>
          <a:bodyPr wrap="square" rtlCol="0">
            <a:spAutoFit/>
          </a:bodyPr>
          <a:lstStyle/>
          <a:p>
            <a:r>
              <a:rPr lang="en-US" sz="2800" dirty="0" smtClean="0"/>
              <a:t>Vitally important to ensuring:</a:t>
            </a:r>
          </a:p>
          <a:p>
            <a:pPr marL="285750" indent="-285750">
              <a:buFont typeface="Arial" panose="020B0604020202020204" pitchFamily="34" charset="0"/>
              <a:buChar char="•"/>
            </a:pPr>
            <a:r>
              <a:rPr lang="en-US" sz="2800" dirty="0" smtClean="0"/>
              <a:t>Materials </a:t>
            </a:r>
            <a:r>
              <a:rPr lang="en-US" sz="2800" smtClean="0"/>
              <a:t>coming in meet </a:t>
            </a:r>
            <a:r>
              <a:rPr lang="en-US" sz="2800" dirty="0" smtClean="0"/>
              <a:t>approval plan criteria</a:t>
            </a:r>
          </a:p>
          <a:p>
            <a:pPr marL="285750" indent="-285750">
              <a:buFont typeface="Arial" panose="020B0604020202020204" pitchFamily="34" charset="0"/>
              <a:buChar char="•"/>
            </a:pPr>
            <a:r>
              <a:rPr lang="en-US" sz="2800" dirty="0" smtClean="0"/>
              <a:t>Firm orders do not duplicate approval orders</a:t>
            </a:r>
          </a:p>
          <a:p>
            <a:pPr marL="285750" indent="-285750">
              <a:buFont typeface="Arial" panose="020B0604020202020204" pitchFamily="34" charset="0"/>
              <a:buChar char="•"/>
            </a:pPr>
            <a:r>
              <a:rPr lang="en-US" sz="2800" dirty="0" smtClean="0"/>
              <a:t>Vendor remains within budget</a:t>
            </a:r>
            <a:endParaRPr lang="en-US" sz="2800" dirty="0"/>
          </a:p>
        </p:txBody>
      </p:sp>
    </p:spTree>
    <p:extLst>
      <p:ext uri="{BB962C8B-B14F-4D97-AF65-F5344CB8AC3E}">
        <p14:creationId xmlns:p14="http://schemas.microsoft.com/office/powerpoint/2010/main" val="21815457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28227"/>
            <a:ext cx="9144000" cy="584775"/>
          </a:xfrm>
          <a:prstGeom prst="rect">
            <a:avLst/>
          </a:prstGeom>
          <a:noFill/>
        </p:spPr>
        <p:txBody>
          <a:bodyPr wrap="square" rtlCol="0">
            <a:spAutoFit/>
          </a:bodyPr>
          <a:lstStyle/>
          <a:p>
            <a:pPr algn="ctr"/>
            <a:r>
              <a:rPr lang="en-US" sz="3200" b="1" dirty="0" smtClean="0">
                <a:solidFill>
                  <a:schemeClr val="tx1">
                    <a:lumMod val="65000"/>
                    <a:lumOff val="35000"/>
                  </a:schemeClr>
                </a:solidFill>
                <a:latin typeface="+mj-lt"/>
              </a:rPr>
              <a:t>Orders</a:t>
            </a:r>
            <a:endParaRPr lang="en-US" sz="3200" b="1" dirty="0">
              <a:solidFill>
                <a:schemeClr val="tx1">
                  <a:lumMod val="65000"/>
                  <a:lumOff val="35000"/>
                </a:schemeClr>
              </a:solidFill>
              <a:latin typeface="+mj-lt"/>
            </a:endParaRPr>
          </a:p>
        </p:txBody>
      </p:sp>
      <p:sp>
        <p:nvSpPr>
          <p:cNvPr id="3" name="TextBox 2"/>
          <p:cNvSpPr txBox="1"/>
          <p:nvPr/>
        </p:nvSpPr>
        <p:spPr>
          <a:xfrm>
            <a:off x="0" y="990600"/>
            <a:ext cx="9144000" cy="523220"/>
          </a:xfrm>
          <a:prstGeom prst="rect">
            <a:avLst/>
          </a:prstGeom>
          <a:noFill/>
        </p:spPr>
        <p:txBody>
          <a:bodyPr wrap="square" rtlCol="0">
            <a:spAutoFit/>
          </a:bodyPr>
          <a:lstStyle/>
          <a:p>
            <a:pPr algn="ctr"/>
            <a:r>
              <a:rPr lang="en-US" sz="2800" dirty="0" smtClean="0">
                <a:solidFill>
                  <a:schemeClr val="tx1">
                    <a:lumMod val="65000"/>
                    <a:lumOff val="35000"/>
                  </a:schemeClr>
                </a:solidFill>
              </a:rPr>
              <a:t>Approval </a:t>
            </a:r>
            <a:r>
              <a:rPr lang="en-US" sz="2800" smtClean="0">
                <a:solidFill>
                  <a:schemeClr val="tx1">
                    <a:lumMod val="65000"/>
                    <a:lumOff val="35000"/>
                  </a:schemeClr>
                </a:solidFill>
              </a:rPr>
              <a:t>Plans- assessing the </a:t>
            </a:r>
            <a:r>
              <a:rPr lang="en-US" sz="2800" dirty="0" smtClean="0">
                <a:solidFill>
                  <a:schemeClr val="tx1">
                    <a:lumMod val="65000"/>
                    <a:lumOff val="35000"/>
                  </a:schemeClr>
                </a:solidFill>
              </a:rPr>
              <a:t>plan</a:t>
            </a:r>
            <a:endParaRPr lang="en-US" sz="2800" dirty="0">
              <a:solidFill>
                <a:schemeClr val="tx1">
                  <a:lumMod val="65000"/>
                  <a:lumOff val="35000"/>
                </a:schemeClr>
              </a:solidFill>
            </a:endParaRPr>
          </a:p>
        </p:txBody>
      </p:sp>
      <p:sp>
        <p:nvSpPr>
          <p:cNvPr id="4" name="TextBox 3"/>
          <p:cNvSpPr txBox="1"/>
          <p:nvPr/>
        </p:nvSpPr>
        <p:spPr>
          <a:xfrm>
            <a:off x="609600" y="2209800"/>
            <a:ext cx="7086600" cy="2246769"/>
          </a:xfrm>
          <a:prstGeom prst="rect">
            <a:avLst/>
          </a:prstGeom>
          <a:noFill/>
        </p:spPr>
        <p:txBody>
          <a:bodyPr wrap="square" rtlCol="0">
            <a:spAutoFit/>
          </a:bodyPr>
          <a:lstStyle/>
          <a:p>
            <a:r>
              <a:rPr lang="en-US" sz="2800" dirty="0" smtClean="0"/>
              <a:t>Qualitative – </a:t>
            </a:r>
          </a:p>
          <a:p>
            <a:pPr marL="285750" indent="-285750">
              <a:buFont typeface="Arial" panose="020B0604020202020204" pitchFamily="34" charset="0"/>
              <a:buChar char="•"/>
            </a:pPr>
            <a:r>
              <a:rPr lang="en-US" sz="2800" dirty="0" smtClean="0"/>
              <a:t>Patron feedback</a:t>
            </a:r>
          </a:p>
          <a:p>
            <a:pPr marL="285750" indent="-285750">
              <a:buFont typeface="Arial" panose="020B0604020202020204" pitchFamily="34" charset="0"/>
              <a:buChar char="•"/>
            </a:pPr>
            <a:endParaRPr lang="en-US" sz="2800" dirty="0"/>
          </a:p>
          <a:p>
            <a:r>
              <a:rPr lang="en-US" sz="2800" dirty="0" smtClean="0"/>
              <a:t>Quantitative – </a:t>
            </a:r>
          </a:p>
          <a:p>
            <a:pPr marL="285750" indent="-285750">
              <a:buFont typeface="Arial" panose="020B0604020202020204" pitchFamily="34" charset="0"/>
              <a:buChar char="•"/>
            </a:pPr>
            <a:r>
              <a:rPr lang="en-US" sz="2800" dirty="0" smtClean="0"/>
              <a:t>Usage statistics</a:t>
            </a:r>
          </a:p>
        </p:txBody>
      </p:sp>
    </p:spTree>
    <p:extLst>
      <p:ext uri="{BB962C8B-B14F-4D97-AF65-F5344CB8AC3E}">
        <p14:creationId xmlns:p14="http://schemas.microsoft.com/office/powerpoint/2010/main" val="35347026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28227"/>
            <a:ext cx="9144000" cy="584775"/>
          </a:xfrm>
          <a:prstGeom prst="rect">
            <a:avLst/>
          </a:prstGeom>
          <a:noFill/>
        </p:spPr>
        <p:txBody>
          <a:bodyPr wrap="square" rtlCol="0">
            <a:spAutoFit/>
          </a:bodyPr>
          <a:lstStyle/>
          <a:p>
            <a:pPr algn="ctr"/>
            <a:r>
              <a:rPr lang="en-US" sz="3200" b="1" dirty="0" smtClean="0">
                <a:solidFill>
                  <a:schemeClr val="tx1">
                    <a:lumMod val="65000"/>
                    <a:lumOff val="35000"/>
                  </a:schemeClr>
                </a:solidFill>
                <a:latin typeface="+mj-lt"/>
              </a:rPr>
              <a:t>Orders</a:t>
            </a:r>
            <a:endParaRPr lang="en-US" sz="3200" b="1" dirty="0">
              <a:solidFill>
                <a:schemeClr val="tx1">
                  <a:lumMod val="65000"/>
                  <a:lumOff val="35000"/>
                </a:schemeClr>
              </a:solidFill>
              <a:latin typeface="+mj-lt"/>
            </a:endParaRPr>
          </a:p>
        </p:txBody>
      </p:sp>
      <p:sp>
        <p:nvSpPr>
          <p:cNvPr id="3" name="TextBox 2"/>
          <p:cNvSpPr txBox="1"/>
          <p:nvPr/>
        </p:nvSpPr>
        <p:spPr>
          <a:xfrm>
            <a:off x="0" y="990600"/>
            <a:ext cx="9144000" cy="523220"/>
          </a:xfrm>
          <a:prstGeom prst="rect">
            <a:avLst/>
          </a:prstGeom>
          <a:noFill/>
        </p:spPr>
        <p:txBody>
          <a:bodyPr wrap="square" rtlCol="0">
            <a:spAutoFit/>
          </a:bodyPr>
          <a:lstStyle/>
          <a:p>
            <a:pPr algn="ctr"/>
            <a:r>
              <a:rPr lang="en-US" sz="2800" dirty="0" smtClean="0">
                <a:solidFill>
                  <a:schemeClr val="tx1">
                    <a:lumMod val="65000"/>
                    <a:lumOff val="35000"/>
                  </a:schemeClr>
                </a:solidFill>
              </a:rPr>
              <a:t>Approval Plans- </a:t>
            </a:r>
            <a:r>
              <a:rPr lang="en-US" sz="2800" dirty="0" smtClean="0">
                <a:solidFill>
                  <a:schemeClr val="tx1">
                    <a:lumMod val="65000"/>
                    <a:lumOff val="35000"/>
                  </a:schemeClr>
                </a:solidFill>
              </a:rPr>
              <a:t>for more thoughts</a:t>
            </a:r>
            <a:endParaRPr lang="en-US" sz="2800" dirty="0">
              <a:solidFill>
                <a:schemeClr val="tx1">
                  <a:lumMod val="65000"/>
                  <a:lumOff val="35000"/>
                </a:schemeClr>
              </a:solidFill>
            </a:endParaRPr>
          </a:p>
        </p:txBody>
      </p:sp>
      <p:sp>
        <p:nvSpPr>
          <p:cNvPr id="4" name="TextBox 3"/>
          <p:cNvSpPr txBox="1"/>
          <p:nvPr/>
        </p:nvSpPr>
        <p:spPr>
          <a:xfrm>
            <a:off x="609600" y="2209800"/>
            <a:ext cx="7620000" cy="2492990"/>
          </a:xfrm>
          <a:prstGeom prst="rect">
            <a:avLst/>
          </a:prstGeom>
          <a:noFill/>
        </p:spPr>
        <p:txBody>
          <a:bodyPr wrap="square" rtlCol="0">
            <a:spAutoFit/>
          </a:bodyPr>
          <a:lstStyle/>
          <a:p>
            <a:r>
              <a:rPr lang="en-US" sz="2800" dirty="0" smtClean="0"/>
              <a:t>For more thoughts, check out this forthcoming article:</a:t>
            </a:r>
          </a:p>
          <a:p>
            <a:endParaRPr lang="en-US" sz="2800" dirty="0" smtClean="0"/>
          </a:p>
          <a:p>
            <a:r>
              <a:rPr lang="en-US" sz="2400" dirty="0" smtClean="0"/>
              <a:t>Hooper, Lisa. “The Art of Crafting Music Score Approval Plans: An Ongoing Process.” </a:t>
            </a:r>
            <a:r>
              <a:rPr lang="en-US" sz="2400" i="1" dirty="0" smtClean="0"/>
              <a:t>Collection Management</a:t>
            </a:r>
            <a:r>
              <a:rPr lang="en-US" sz="2400" dirty="0" smtClean="0"/>
              <a:t> 41/4 – forthcoming.</a:t>
            </a:r>
            <a:endParaRPr lang="en-US" sz="2400" dirty="0" smtClean="0"/>
          </a:p>
        </p:txBody>
      </p:sp>
    </p:spTree>
    <p:extLst>
      <p:ext uri="{BB962C8B-B14F-4D97-AF65-F5344CB8AC3E}">
        <p14:creationId xmlns:p14="http://schemas.microsoft.com/office/powerpoint/2010/main" val="17850185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28227"/>
            <a:ext cx="9144000" cy="584775"/>
          </a:xfrm>
          <a:prstGeom prst="rect">
            <a:avLst/>
          </a:prstGeom>
          <a:noFill/>
        </p:spPr>
        <p:txBody>
          <a:bodyPr wrap="square" rtlCol="0">
            <a:spAutoFit/>
          </a:bodyPr>
          <a:lstStyle/>
          <a:p>
            <a:pPr algn="ctr"/>
            <a:r>
              <a:rPr lang="en-US" sz="3200" b="1" dirty="0" smtClean="0">
                <a:solidFill>
                  <a:schemeClr val="tx1">
                    <a:lumMod val="65000"/>
                    <a:lumOff val="35000"/>
                  </a:schemeClr>
                </a:solidFill>
                <a:latin typeface="+mj-lt"/>
              </a:rPr>
              <a:t>Identifying Patron Needs</a:t>
            </a:r>
            <a:endParaRPr lang="en-US" sz="3200" b="1" dirty="0">
              <a:solidFill>
                <a:schemeClr val="tx1">
                  <a:lumMod val="65000"/>
                  <a:lumOff val="35000"/>
                </a:schemeClr>
              </a:solidFill>
              <a:latin typeface="+mj-lt"/>
            </a:endParaRPr>
          </a:p>
        </p:txBody>
      </p:sp>
      <p:sp>
        <p:nvSpPr>
          <p:cNvPr id="3" name="TextBox 2"/>
          <p:cNvSpPr txBox="1"/>
          <p:nvPr/>
        </p:nvSpPr>
        <p:spPr>
          <a:xfrm>
            <a:off x="0" y="990600"/>
            <a:ext cx="9144000" cy="523220"/>
          </a:xfrm>
          <a:prstGeom prst="rect">
            <a:avLst/>
          </a:prstGeom>
          <a:noFill/>
        </p:spPr>
        <p:txBody>
          <a:bodyPr wrap="square" rtlCol="0">
            <a:spAutoFit/>
          </a:bodyPr>
          <a:lstStyle/>
          <a:p>
            <a:pPr algn="ctr"/>
            <a:r>
              <a:rPr lang="en-US" sz="2800" dirty="0" smtClean="0">
                <a:solidFill>
                  <a:schemeClr val="tx1">
                    <a:lumMod val="65000"/>
                    <a:lumOff val="35000"/>
                  </a:schemeClr>
                </a:solidFill>
              </a:rPr>
              <a:t>Qualitative</a:t>
            </a:r>
            <a:endParaRPr lang="en-US" sz="2800" dirty="0">
              <a:solidFill>
                <a:schemeClr val="tx1">
                  <a:lumMod val="65000"/>
                  <a:lumOff val="35000"/>
                </a:schemeClr>
              </a:solidFill>
            </a:endParaRPr>
          </a:p>
        </p:txBody>
      </p:sp>
      <p:sp>
        <p:nvSpPr>
          <p:cNvPr id="5" name="TextBox 4"/>
          <p:cNvSpPr txBox="1"/>
          <p:nvPr/>
        </p:nvSpPr>
        <p:spPr>
          <a:xfrm>
            <a:off x="685800" y="2209800"/>
            <a:ext cx="8001000" cy="1815882"/>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Meet with faculty members (small groups, individually)</a:t>
            </a:r>
          </a:p>
          <a:p>
            <a:pPr marL="285750" indent="-285750">
              <a:buFont typeface="Arial" panose="020B0604020202020204" pitchFamily="34" charset="0"/>
              <a:buChar char="•"/>
            </a:pPr>
            <a:r>
              <a:rPr lang="en-US" sz="2800" dirty="0" smtClean="0"/>
              <a:t>Patron surveys</a:t>
            </a:r>
          </a:p>
          <a:p>
            <a:pPr marL="285750" indent="-285750">
              <a:buFont typeface="Arial" panose="020B0604020202020204" pitchFamily="34" charset="0"/>
              <a:buChar char="•"/>
            </a:pPr>
            <a:r>
              <a:rPr lang="en-US" sz="2800" dirty="0" smtClean="0"/>
              <a:t>Patron focus groups</a:t>
            </a:r>
            <a:endParaRPr lang="en-US" sz="2800" dirty="0"/>
          </a:p>
        </p:txBody>
      </p:sp>
    </p:spTree>
    <p:extLst>
      <p:ext uri="{BB962C8B-B14F-4D97-AF65-F5344CB8AC3E}">
        <p14:creationId xmlns:p14="http://schemas.microsoft.com/office/powerpoint/2010/main" val="30834293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28227"/>
            <a:ext cx="9144000" cy="584775"/>
          </a:xfrm>
          <a:prstGeom prst="rect">
            <a:avLst/>
          </a:prstGeom>
          <a:noFill/>
        </p:spPr>
        <p:txBody>
          <a:bodyPr wrap="square" rtlCol="0">
            <a:spAutoFit/>
          </a:bodyPr>
          <a:lstStyle/>
          <a:p>
            <a:pPr algn="ctr"/>
            <a:r>
              <a:rPr lang="en-US" sz="3200" b="1" dirty="0" smtClean="0">
                <a:solidFill>
                  <a:schemeClr val="tx1">
                    <a:lumMod val="65000"/>
                    <a:lumOff val="35000"/>
                  </a:schemeClr>
                </a:solidFill>
                <a:latin typeface="+mj-lt"/>
              </a:rPr>
              <a:t>Additional Readings</a:t>
            </a:r>
            <a:endParaRPr lang="en-US" sz="3200" b="1" dirty="0">
              <a:solidFill>
                <a:schemeClr val="tx1">
                  <a:lumMod val="65000"/>
                  <a:lumOff val="35000"/>
                </a:schemeClr>
              </a:solidFill>
              <a:latin typeface="+mj-lt"/>
            </a:endParaRPr>
          </a:p>
        </p:txBody>
      </p:sp>
      <p:sp>
        <p:nvSpPr>
          <p:cNvPr id="3" name="Rectangle 2"/>
          <p:cNvSpPr/>
          <p:nvPr/>
        </p:nvSpPr>
        <p:spPr>
          <a:xfrm>
            <a:off x="571500" y="1353264"/>
            <a:ext cx="8001000" cy="5047536"/>
          </a:xfrm>
          <a:prstGeom prst="rect">
            <a:avLst/>
          </a:prstGeom>
        </p:spPr>
        <p:txBody>
          <a:bodyPr wrap="square">
            <a:spAutoFit/>
          </a:bodyPr>
          <a:lstStyle/>
          <a:p>
            <a:r>
              <a:rPr lang="en-US" sz="1400" dirty="0" smtClean="0"/>
              <a:t>Berndt Morris, Elizabeth. “Building a Collection in Electronic Music: Considerations and Sources.” </a:t>
            </a:r>
            <a:r>
              <a:rPr lang="en-US" sz="1400" i="1" dirty="0" smtClean="0"/>
              <a:t>Music Reference Services Quarterly</a:t>
            </a:r>
            <a:r>
              <a:rPr lang="en-US" sz="1400" dirty="0" smtClean="0"/>
              <a:t> 15/1 (Jan/Mar 2012): 34-40.</a:t>
            </a:r>
          </a:p>
          <a:p>
            <a:endParaRPr lang="en-US" sz="1400" dirty="0"/>
          </a:p>
          <a:p>
            <a:r>
              <a:rPr lang="en-US" sz="1400" dirty="0" err="1" smtClean="0"/>
              <a:t>Luttmann</a:t>
            </a:r>
            <a:r>
              <a:rPr lang="en-US" sz="1400" dirty="0" smtClean="0"/>
              <a:t>, Stephen. “Selection of Music Materials,” </a:t>
            </a:r>
            <a:r>
              <a:rPr lang="en-US" sz="1400" i="1" dirty="0" smtClean="0"/>
              <a:t>Selecting Materials for Library Collections</a:t>
            </a:r>
            <a:r>
              <a:rPr lang="en-US" sz="1400" dirty="0" smtClean="0"/>
              <a:t>. Audrey </a:t>
            </a:r>
            <a:r>
              <a:rPr lang="en-US" sz="1400" dirty="0" err="1" smtClean="0"/>
              <a:t>Fenner</a:t>
            </a:r>
            <a:r>
              <a:rPr lang="en-US" sz="1400" dirty="0" smtClean="0"/>
              <a:t>, editor. Binghamton, NY: Haworth Information Press, 2004.</a:t>
            </a:r>
          </a:p>
          <a:p>
            <a:endParaRPr lang="en-US" sz="1400" dirty="0"/>
          </a:p>
          <a:p>
            <a:r>
              <a:rPr lang="en-US" sz="1400" dirty="0" smtClean="0"/>
              <a:t>Fling</a:t>
            </a:r>
            <a:r>
              <a:rPr lang="en-US" sz="1400" dirty="0"/>
              <a:t>, Michael. </a:t>
            </a:r>
            <a:r>
              <a:rPr lang="en-US" sz="1400" i="1" dirty="0"/>
              <a:t>Guide to Developing a Library Music Collection. </a:t>
            </a:r>
            <a:r>
              <a:rPr lang="en-US" sz="1400" dirty="0"/>
              <a:t>Chicago: American Library Association, 2008</a:t>
            </a:r>
            <a:r>
              <a:rPr lang="en-US" sz="1400" dirty="0" smtClean="0"/>
              <a:t>.</a:t>
            </a:r>
          </a:p>
          <a:p>
            <a:endParaRPr lang="en-US" sz="1400" dirty="0"/>
          </a:p>
          <a:p>
            <a:r>
              <a:rPr lang="en-US" sz="1400" dirty="0" smtClean="0"/>
              <a:t>____. “Tips on Acquiring Music.” </a:t>
            </a:r>
            <a:r>
              <a:rPr lang="en-US" sz="1400" i="1" dirty="0" smtClean="0"/>
              <a:t>Notes: Quarterly Journal of the Music Library Association</a:t>
            </a:r>
            <a:r>
              <a:rPr lang="en-US" sz="1400" dirty="0" smtClean="0"/>
              <a:t> 63/2 (Dec 2006): 279-288.</a:t>
            </a:r>
          </a:p>
          <a:p>
            <a:endParaRPr lang="en-US" sz="1400" dirty="0"/>
          </a:p>
          <a:p>
            <a:r>
              <a:rPr lang="en-US" sz="1400" dirty="0" smtClean="0"/>
              <a:t>Hooper, Lisa. “And We’re Back! Experiences in Quickly Building a Robust Sound Recording Collection.” </a:t>
            </a:r>
            <a:r>
              <a:rPr lang="en-US" sz="1400" i="1" dirty="0" smtClean="0"/>
              <a:t>Music Reference Services Quarterly</a:t>
            </a:r>
            <a:r>
              <a:rPr lang="en-US" sz="1400" dirty="0" smtClean="0"/>
              <a:t> 15/3 (Jul 2012): 173-179.</a:t>
            </a:r>
            <a:endParaRPr lang="en-US" sz="1400" dirty="0"/>
          </a:p>
          <a:p>
            <a:endParaRPr lang="en-US" sz="1400" dirty="0" smtClean="0"/>
          </a:p>
          <a:p>
            <a:r>
              <a:rPr lang="en-US" sz="1400" dirty="0" smtClean="0"/>
              <a:t>Maple, Amanda and Jean Morrow. </a:t>
            </a:r>
            <a:r>
              <a:rPr lang="en-US" sz="1400" i="1" dirty="0" smtClean="0"/>
              <a:t>Guide to Writing Collection Development Policies for Music.</a:t>
            </a:r>
            <a:r>
              <a:rPr lang="en-US" sz="1400" dirty="0" smtClean="0"/>
              <a:t> Music Library Association Technical Reports, 26. Lanham, MD: Scarecrow, for the Music Library Association, 2001.</a:t>
            </a:r>
          </a:p>
          <a:p>
            <a:endParaRPr lang="en-US" sz="1400" dirty="0"/>
          </a:p>
          <a:p>
            <a:r>
              <a:rPr lang="en-US" sz="1400" dirty="0" smtClean="0"/>
              <a:t>Smith, Shelley. “Weeding Considerations for an Academic Music Library.” </a:t>
            </a:r>
            <a:r>
              <a:rPr lang="en-US" sz="1400" i="1" dirty="0" smtClean="0"/>
              <a:t>Music Reference Services Quarterly</a:t>
            </a:r>
            <a:r>
              <a:rPr lang="en-US" sz="1400" dirty="0" smtClean="0"/>
              <a:t> 15/1 (Jan 2012): 22-33.</a:t>
            </a:r>
          </a:p>
          <a:p>
            <a:endParaRPr lang="en-US" sz="1400" dirty="0"/>
          </a:p>
          <a:p>
            <a:r>
              <a:rPr lang="en-US" sz="1400" dirty="0" err="1" smtClean="0"/>
              <a:t>Zager</a:t>
            </a:r>
            <a:r>
              <a:rPr lang="en-US" sz="1400" dirty="0" smtClean="0"/>
              <a:t>, Daniel.  “Essential Partners in Collection Development: Vendors and Music Librarians.” </a:t>
            </a:r>
            <a:r>
              <a:rPr lang="en-US" sz="1400" i="1" dirty="0" smtClean="0"/>
              <a:t>Notes: Quarterly Journal of the Music Library Association</a:t>
            </a:r>
            <a:r>
              <a:rPr lang="en-US" sz="1400" dirty="0" smtClean="0"/>
              <a:t> 63:3 (Mar 2007): 565-575.</a:t>
            </a:r>
          </a:p>
          <a:p>
            <a:endParaRPr lang="en-US" sz="1400" dirty="0"/>
          </a:p>
        </p:txBody>
      </p:sp>
    </p:spTree>
    <p:extLst>
      <p:ext uri="{BB962C8B-B14F-4D97-AF65-F5344CB8AC3E}">
        <p14:creationId xmlns:p14="http://schemas.microsoft.com/office/powerpoint/2010/main" val="3133544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528227"/>
            <a:ext cx="9144000" cy="584775"/>
          </a:xfrm>
          <a:prstGeom prst="rect">
            <a:avLst/>
          </a:prstGeom>
          <a:noFill/>
        </p:spPr>
        <p:txBody>
          <a:bodyPr wrap="square" rtlCol="0">
            <a:spAutoFit/>
          </a:bodyPr>
          <a:lstStyle/>
          <a:p>
            <a:pPr algn="ctr"/>
            <a:r>
              <a:rPr lang="en-US" sz="3200" b="1" dirty="0" smtClean="0">
                <a:solidFill>
                  <a:schemeClr val="tx1">
                    <a:lumMod val="65000"/>
                    <a:lumOff val="35000"/>
                  </a:schemeClr>
                </a:solidFill>
                <a:latin typeface="+mj-lt"/>
              </a:rPr>
              <a:t>Identifying Patron Needs</a:t>
            </a:r>
            <a:endParaRPr lang="en-US" sz="3200" b="1" dirty="0">
              <a:solidFill>
                <a:schemeClr val="tx1">
                  <a:lumMod val="65000"/>
                  <a:lumOff val="35000"/>
                </a:schemeClr>
              </a:solidFill>
              <a:latin typeface="+mj-lt"/>
            </a:endParaRPr>
          </a:p>
        </p:txBody>
      </p:sp>
      <p:sp>
        <p:nvSpPr>
          <p:cNvPr id="4" name="TextBox 3"/>
          <p:cNvSpPr txBox="1"/>
          <p:nvPr/>
        </p:nvSpPr>
        <p:spPr>
          <a:xfrm>
            <a:off x="0" y="990600"/>
            <a:ext cx="9144000" cy="523220"/>
          </a:xfrm>
          <a:prstGeom prst="rect">
            <a:avLst/>
          </a:prstGeom>
          <a:noFill/>
        </p:spPr>
        <p:txBody>
          <a:bodyPr wrap="square" rtlCol="0">
            <a:spAutoFit/>
          </a:bodyPr>
          <a:lstStyle/>
          <a:p>
            <a:pPr algn="ctr"/>
            <a:r>
              <a:rPr lang="en-US" sz="2800" dirty="0" smtClean="0">
                <a:solidFill>
                  <a:schemeClr val="tx1">
                    <a:lumMod val="65000"/>
                    <a:lumOff val="35000"/>
                  </a:schemeClr>
                </a:solidFill>
              </a:rPr>
              <a:t>Quantitative</a:t>
            </a:r>
            <a:endParaRPr lang="en-US" sz="2800" dirty="0">
              <a:solidFill>
                <a:schemeClr val="tx1">
                  <a:lumMod val="65000"/>
                  <a:lumOff val="35000"/>
                </a:schemeClr>
              </a:solidFill>
            </a:endParaRPr>
          </a:p>
        </p:txBody>
      </p:sp>
      <p:sp>
        <p:nvSpPr>
          <p:cNvPr id="5" name="TextBox 4"/>
          <p:cNvSpPr txBox="1"/>
          <p:nvPr/>
        </p:nvSpPr>
        <p:spPr>
          <a:xfrm>
            <a:off x="762000" y="2209800"/>
            <a:ext cx="6096000" cy="3108543"/>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Faculty publications</a:t>
            </a:r>
          </a:p>
          <a:p>
            <a:pPr marL="285750" indent="-285750">
              <a:buFont typeface="Arial" panose="020B0604020202020204" pitchFamily="34" charset="0"/>
              <a:buChar char="•"/>
            </a:pPr>
            <a:r>
              <a:rPr lang="en-US" sz="2800" dirty="0" smtClean="0"/>
              <a:t>Review course descriptions and syllabi</a:t>
            </a:r>
          </a:p>
          <a:p>
            <a:pPr marL="285750" indent="-285750">
              <a:buFont typeface="Arial" panose="020B0604020202020204" pitchFamily="34" charset="0"/>
              <a:buChar char="•"/>
            </a:pPr>
            <a:r>
              <a:rPr lang="en-US" sz="2800" dirty="0" smtClean="0"/>
              <a:t>Attend student performances </a:t>
            </a:r>
          </a:p>
          <a:p>
            <a:pPr marL="285750" indent="-285750">
              <a:buFont typeface="Arial" panose="020B0604020202020204" pitchFamily="34" charset="0"/>
              <a:buChar char="•"/>
            </a:pPr>
            <a:r>
              <a:rPr lang="en-US" sz="2800" dirty="0" smtClean="0"/>
              <a:t>Review reference transactions</a:t>
            </a:r>
          </a:p>
          <a:p>
            <a:pPr marL="285750" indent="-285750">
              <a:buFont typeface="Arial" panose="020B0604020202020204" pitchFamily="34" charset="0"/>
              <a:buChar char="•"/>
            </a:pPr>
            <a:r>
              <a:rPr lang="en-US" sz="2800" dirty="0" smtClean="0"/>
              <a:t>Review ILL requests</a:t>
            </a:r>
          </a:p>
          <a:p>
            <a:pPr marL="285750" indent="-285750">
              <a:buFont typeface="Arial" panose="020B0604020202020204" pitchFamily="34" charset="0"/>
              <a:buChar char="•"/>
            </a:pPr>
            <a:r>
              <a:rPr lang="en-US" sz="2800" dirty="0" smtClean="0"/>
              <a:t>Review circulation statistics</a:t>
            </a:r>
          </a:p>
          <a:p>
            <a:pPr marL="285750" indent="-285750">
              <a:buFont typeface="Arial" panose="020B0604020202020204" pitchFamily="34" charset="0"/>
              <a:buChar char="•"/>
            </a:pPr>
            <a:r>
              <a:rPr lang="en-US" sz="2800" dirty="0" smtClean="0"/>
              <a:t>Review purchase requests</a:t>
            </a:r>
          </a:p>
        </p:txBody>
      </p:sp>
    </p:spTree>
    <p:extLst>
      <p:ext uri="{BB962C8B-B14F-4D97-AF65-F5344CB8AC3E}">
        <p14:creationId xmlns:p14="http://schemas.microsoft.com/office/powerpoint/2010/main" val="38621489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28227"/>
            <a:ext cx="9144000" cy="584775"/>
          </a:xfrm>
          <a:prstGeom prst="rect">
            <a:avLst/>
          </a:prstGeom>
          <a:noFill/>
        </p:spPr>
        <p:txBody>
          <a:bodyPr wrap="square" rtlCol="0">
            <a:spAutoFit/>
          </a:bodyPr>
          <a:lstStyle/>
          <a:p>
            <a:pPr algn="ctr"/>
            <a:r>
              <a:rPr lang="en-US" sz="3200" b="1" dirty="0" smtClean="0">
                <a:solidFill>
                  <a:schemeClr val="tx1">
                    <a:lumMod val="65000"/>
                    <a:lumOff val="35000"/>
                  </a:schemeClr>
                </a:solidFill>
                <a:latin typeface="+mj-lt"/>
              </a:rPr>
              <a:t>Collection Development Policies</a:t>
            </a:r>
            <a:endParaRPr lang="en-US" sz="3200" b="1" dirty="0">
              <a:solidFill>
                <a:schemeClr val="tx1">
                  <a:lumMod val="65000"/>
                  <a:lumOff val="35000"/>
                </a:schemeClr>
              </a:solidFill>
              <a:latin typeface="+mj-lt"/>
            </a:endParaRPr>
          </a:p>
        </p:txBody>
      </p:sp>
      <p:sp>
        <p:nvSpPr>
          <p:cNvPr id="3" name="TextBox 2"/>
          <p:cNvSpPr txBox="1"/>
          <p:nvPr/>
        </p:nvSpPr>
        <p:spPr>
          <a:xfrm>
            <a:off x="914400" y="1341267"/>
            <a:ext cx="8231372" cy="1384995"/>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solidFill>
                  <a:schemeClr val="tx1">
                    <a:lumMod val="65000"/>
                    <a:lumOff val="35000"/>
                  </a:schemeClr>
                </a:solidFill>
              </a:rPr>
              <a:t>Why are they important?</a:t>
            </a:r>
          </a:p>
          <a:p>
            <a:pPr marL="457200" indent="-457200">
              <a:buFont typeface="Arial" panose="020B0604020202020204" pitchFamily="34" charset="0"/>
              <a:buChar char="•"/>
            </a:pPr>
            <a:r>
              <a:rPr lang="en-US" sz="2800" dirty="0" smtClean="0">
                <a:solidFill>
                  <a:schemeClr val="tx1">
                    <a:lumMod val="65000"/>
                    <a:lumOff val="35000"/>
                  </a:schemeClr>
                </a:solidFill>
              </a:rPr>
              <a:t>Core qualities of a good policy.</a:t>
            </a:r>
          </a:p>
          <a:p>
            <a:pPr marL="457200" indent="-457200">
              <a:buFont typeface="Arial" panose="020B0604020202020204" pitchFamily="34" charset="0"/>
              <a:buChar char="•"/>
            </a:pPr>
            <a:r>
              <a:rPr lang="en-US" sz="2800" dirty="0" smtClean="0">
                <a:solidFill>
                  <a:schemeClr val="tx1">
                    <a:lumMod val="65000"/>
                    <a:lumOff val="35000"/>
                  </a:schemeClr>
                </a:solidFill>
              </a:rPr>
              <a:t>What they should not be.</a:t>
            </a:r>
            <a:endParaRPr lang="en-US" sz="2800" dirty="0">
              <a:solidFill>
                <a:schemeClr val="tx1">
                  <a:lumMod val="65000"/>
                  <a:lumOff val="35000"/>
                </a:schemeClr>
              </a:solidFill>
            </a:endParaRPr>
          </a:p>
        </p:txBody>
      </p:sp>
    </p:spTree>
    <p:extLst>
      <p:ext uri="{BB962C8B-B14F-4D97-AF65-F5344CB8AC3E}">
        <p14:creationId xmlns:p14="http://schemas.microsoft.com/office/powerpoint/2010/main" val="1815116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28227"/>
            <a:ext cx="9144000" cy="584775"/>
          </a:xfrm>
          <a:prstGeom prst="rect">
            <a:avLst/>
          </a:prstGeom>
          <a:noFill/>
        </p:spPr>
        <p:txBody>
          <a:bodyPr wrap="square" rtlCol="0">
            <a:spAutoFit/>
          </a:bodyPr>
          <a:lstStyle/>
          <a:p>
            <a:pPr algn="ctr"/>
            <a:r>
              <a:rPr lang="en-US" sz="3200" b="1" dirty="0" smtClean="0">
                <a:solidFill>
                  <a:schemeClr val="tx1">
                    <a:lumMod val="65000"/>
                    <a:lumOff val="35000"/>
                  </a:schemeClr>
                </a:solidFill>
                <a:latin typeface="+mj-lt"/>
              </a:rPr>
              <a:t>Collection Development Policies</a:t>
            </a:r>
            <a:endParaRPr lang="en-US" sz="3200" b="1" dirty="0">
              <a:solidFill>
                <a:schemeClr val="tx1">
                  <a:lumMod val="65000"/>
                  <a:lumOff val="35000"/>
                </a:schemeClr>
              </a:solidFill>
              <a:latin typeface="+mj-lt"/>
            </a:endParaRPr>
          </a:p>
        </p:txBody>
      </p:sp>
      <p:sp>
        <p:nvSpPr>
          <p:cNvPr id="4" name="TextBox 3"/>
          <p:cNvSpPr txBox="1"/>
          <p:nvPr/>
        </p:nvSpPr>
        <p:spPr>
          <a:xfrm>
            <a:off x="0" y="990600"/>
            <a:ext cx="9144000" cy="523220"/>
          </a:xfrm>
          <a:prstGeom prst="rect">
            <a:avLst/>
          </a:prstGeom>
          <a:noFill/>
        </p:spPr>
        <p:txBody>
          <a:bodyPr wrap="square" rtlCol="0">
            <a:spAutoFit/>
          </a:bodyPr>
          <a:lstStyle/>
          <a:p>
            <a:pPr algn="ctr"/>
            <a:r>
              <a:rPr lang="en-US" sz="2800" dirty="0" smtClean="0">
                <a:solidFill>
                  <a:schemeClr val="tx1">
                    <a:lumMod val="65000"/>
                    <a:lumOff val="35000"/>
                  </a:schemeClr>
                </a:solidFill>
              </a:rPr>
              <a:t>Components</a:t>
            </a:r>
            <a:endParaRPr lang="en-US" sz="2800" dirty="0">
              <a:solidFill>
                <a:schemeClr val="tx1">
                  <a:lumMod val="65000"/>
                  <a:lumOff val="35000"/>
                </a:schemeClr>
              </a:solidFill>
            </a:endParaRPr>
          </a:p>
        </p:txBody>
      </p:sp>
      <p:sp>
        <p:nvSpPr>
          <p:cNvPr id="5" name="TextBox 4"/>
          <p:cNvSpPr txBox="1"/>
          <p:nvPr/>
        </p:nvSpPr>
        <p:spPr>
          <a:xfrm>
            <a:off x="914400" y="1815405"/>
            <a:ext cx="8231372" cy="3970318"/>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solidFill>
                  <a:schemeClr val="tx1">
                    <a:lumMod val="65000"/>
                    <a:lumOff val="35000"/>
                  </a:schemeClr>
                </a:solidFill>
              </a:rPr>
              <a:t>Summary of your library, library mission</a:t>
            </a:r>
          </a:p>
          <a:p>
            <a:pPr marL="457200" indent="-457200">
              <a:buFont typeface="Arial" panose="020B0604020202020204" pitchFamily="34" charset="0"/>
              <a:buChar char="•"/>
            </a:pPr>
            <a:r>
              <a:rPr lang="en-US" sz="2800" dirty="0" smtClean="0">
                <a:solidFill>
                  <a:schemeClr val="tx1">
                    <a:lumMod val="65000"/>
                    <a:lumOff val="35000"/>
                  </a:schemeClr>
                </a:solidFill>
              </a:rPr>
              <a:t>Define your collection’s primary user group or the disciplinary utility of the materials covered by your policy.</a:t>
            </a:r>
          </a:p>
          <a:p>
            <a:pPr marL="457200" indent="-457200">
              <a:buFont typeface="Arial" panose="020B0604020202020204" pitchFamily="34" charset="0"/>
              <a:buChar char="•"/>
            </a:pPr>
            <a:r>
              <a:rPr lang="en-US" sz="2800" dirty="0" smtClean="0">
                <a:solidFill>
                  <a:schemeClr val="tx1">
                    <a:lumMod val="65000"/>
                    <a:lumOff val="35000"/>
                  </a:schemeClr>
                </a:solidFill>
              </a:rPr>
              <a:t>Purpose</a:t>
            </a:r>
          </a:p>
          <a:p>
            <a:pPr marL="457200" indent="-457200">
              <a:buFont typeface="Arial" panose="020B0604020202020204" pitchFamily="34" charset="0"/>
              <a:buChar char="•"/>
            </a:pPr>
            <a:r>
              <a:rPr lang="en-US" sz="2800" dirty="0" smtClean="0">
                <a:solidFill>
                  <a:schemeClr val="tx1">
                    <a:lumMod val="65000"/>
                    <a:lumOff val="35000"/>
                  </a:schemeClr>
                </a:solidFill>
              </a:rPr>
              <a:t>Selection guidelines (language, learning level, publication date, formats, etc.)</a:t>
            </a:r>
          </a:p>
          <a:p>
            <a:pPr marL="457200" indent="-457200">
              <a:buFont typeface="Arial" panose="020B0604020202020204" pitchFamily="34" charset="0"/>
              <a:buChar char="•"/>
            </a:pPr>
            <a:r>
              <a:rPr lang="en-US" sz="2800" dirty="0" smtClean="0">
                <a:solidFill>
                  <a:schemeClr val="tx1">
                    <a:lumMod val="65000"/>
                    <a:lumOff val="35000"/>
                  </a:schemeClr>
                </a:solidFill>
              </a:rPr>
              <a:t>What you do/don’t collect</a:t>
            </a:r>
          </a:p>
          <a:p>
            <a:pPr marL="457200" indent="-457200">
              <a:buFont typeface="Arial" panose="020B0604020202020204" pitchFamily="34" charset="0"/>
              <a:buChar char="•"/>
            </a:pPr>
            <a:r>
              <a:rPr lang="en-US" sz="2800" dirty="0" smtClean="0">
                <a:solidFill>
                  <a:schemeClr val="tx1">
                    <a:lumMod val="65000"/>
                    <a:lumOff val="35000"/>
                  </a:schemeClr>
                </a:solidFill>
              </a:rPr>
              <a:t>Who collects for this subject</a:t>
            </a:r>
            <a:endParaRPr lang="en-US" sz="2800" dirty="0">
              <a:solidFill>
                <a:schemeClr val="tx1">
                  <a:lumMod val="65000"/>
                  <a:lumOff val="35000"/>
                </a:schemeClr>
              </a:solidFill>
            </a:endParaRPr>
          </a:p>
        </p:txBody>
      </p:sp>
    </p:spTree>
    <p:extLst>
      <p:ext uri="{BB962C8B-B14F-4D97-AF65-F5344CB8AC3E}">
        <p14:creationId xmlns:p14="http://schemas.microsoft.com/office/powerpoint/2010/main" val="4557328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28227"/>
            <a:ext cx="9144000" cy="584775"/>
          </a:xfrm>
          <a:prstGeom prst="rect">
            <a:avLst/>
          </a:prstGeom>
          <a:noFill/>
        </p:spPr>
        <p:txBody>
          <a:bodyPr wrap="square" rtlCol="0">
            <a:spAutoFit/>
          </a:bodyPr>
          <a:lstStyle/>
          <a:p>
            <a:pPr algn="ctr"/>
            <a:r>
              <a:rPr lang="en-US" sz="3200" b="1" dirty="0" smtClean="0">
                <a:solidFill>
                  <a:schemeClr val="tx1">
                    <a:lumMod val="65000"/>
                    <a:lumOff val="35000"/>
                  </a:schemeClr>
                </a:solidFill>
                <a:latin typeface="+mj-lt"/>
              </a:rPr>
              <a:t>Collection Development Policies</a:t>
            </a:r>
            <a:endParaRPr lang="en-US" sz="3200" b="1" dirty="0">
              <a:solidFill>
                <a:schemeClr val="tx1">
                  <a:lumMod val="65000"/>
                  <a:lumOff val="35000"/>
                </a:schemeClr>
              </a:solidFill>
              <a:latin typeface="+mj-lt"/>
            </a:endParaRPr>
          </a:p>
        </p:txBody>
      </p:sp>
      <p:sp>
        <p:nvSpPr>
          <p:cNvPr id="3" name="TextBox 2"/>
          <p:cNvSpPr txBox="1"/>
          <p:nvPr/>
        </p:nvSpPr>
        <p:spPr>
          <a:xfrm>
            <a:off x="0" y="990600"/>
            <a:ext cx="9144000" cy="523220"/>
          </a:xfrm>
          <a:prstGeom prst="rect">
            <a:avLst/>
          </a:prstGeom>
          <a:noFill/>
        </p:spPr>
        <p:txBody>
          <a:bodyPr wrap="square" rtlCol="0">
            <a:spAutoFit/>
          </a:bodyPr>
          <a:lstStyle/>
          <a:p>
            <a:pPr algn="ctr"/>
            <a:r>
              <a:rPr lang="en-US" sz="2800" dirty="0" smtClean="0">
                <a:solidFill>
                  <a:schemeClr val="tx1">
                    <a:lumMod val="65000"/>
                    <a:lumOff val="35000"/>
                  </a:schemeClr>
                </a:solidFill>
              </a:rPr>
              <a:t>Activity!</a:t>
            </a:r>
            <a:endParaRPr lang="en-US" sz="2800" dirty="0">
              <a:solidFill>
                <a:schemeClr val="tx1">
                  <a:lumMod val="65000"/>
                  <a:lumOff val="35000"/>
                </a:schemeClr>
              </a:solidFill>
            </a:endParaRPr>
          </a:p>
        </p:txBody>
      </p:sp>
      <p:sp>
        <p:nvSpPr>
          <p:cNvPr id="4" name="TextBox 3"/>
          <p:cNvSpPr txBox="1"/>
          <p:nvPr/>
        </p:nvSpPr>
        <p:spPr>
          <a:xfrm>
            <a:off x="838200" y="1828800"/>
            <a:ext cx="7467600" cy="3785652"/>
          </a:xfrm>
          <a:prstGeom prst="rect">
            <a:avLst/>
          </a:prstGeom>
          <a:noFill/>
        </p:spPr>
        <p:txBody>
          <a:bodyPr wrap="square" rtlCol="0">
            <a:spAutoFit/>
          </a:bodyPr>
          <a:lstStyle/>
          <a:p>
            <a:r>
              <a:rPr lang="en-US" sz="2000" dirty="0" smtClean="0"/>
              <a:t>University of North Texas Music Library</a:t>
            </a:r>
          </a:p>
          <a:p>
            <a:r>
              <a:rPr lang="en-US" sz="2000" dirty="0" smtClean="0">
                <a:hlinkClick r:id="rId3"/>
              </a:rPr>
              <a:t>http://www.library.unt.edu/policies/collection-development/music-library-collection-development-policy</a:t>
            </a:r>
            <a:endParaRPr lang="en-US" sz="2000" dirty="0" smtClean="0"/>
          </a:p>
          <a:p>
            <a:endParaRPr lang="en-US" sz="2000" dirty="0"/>
          </a:p>
          <a:p>
            <a:r>
              <a:rPr lang="en-US" sz="2000" dirty="0" smtClean="0"/>
              <a:t>Vanderbilt Anne Potter Wilson Music Library</a:t>
            </a:r>
          </a:p>
          <a:p>
            <a:r>
              <a:rPr lang="en-US" sz="2000" dirty="0" smtClean="0">
                <a:hlinkClick r:id="rId4"/>
              </a:rPr>
              <a:t>http://www.library.vanderbilt.edu/music/coll_dev.php</a:t>
            </a:r>
            <a:endParaRPr lang="en-US" sz="2000" dirty="0" smtClean="0"/>
          </a:p>
          <a:p>
            <a:endParaRPr lang="en-US" sz="2000" dirty="0"/>
          </a:p>
          <a:p>
            <a:r>
              <a:rPr lang="en-US" sz="2000" dirty="0" smtClean="0"/>
              <a:t>Tulane University</a:t>
            </a:r>
          </a:p>
          <a:p>
            <a:r>
              <a:rPr lang="en-US" sz="2000" dirty="0" smtClean="0">
                <a:hlinkClick r:id="rId5"/>
              </a:rPr>
              <a:t>http://library.tulane.edu/about/collections/policies/music</a:t>
            </a:r>
            <a:endParaRPr lang="en-US" sz="2000" dirty="0" smtClean="0"/>
          </a:p>
          <a:p>
            <a:endParaRPr lang="en-US" sz="2000" dirty="0"/>
          </a:p>
          <a:p>
            <a:r>
              <a:rPr lang="en-US" sz="2000" dirty="0" smtClean="0"/>
              <a:t>Dartmouth College</a:t>
            </a:r>
          </a:p>
          <a:p>
            <a:r>
              <a:rPr lang="en-US" sz="2000" dirty="0" smtClean="0">
                <a:hlinkClick r:id="rId6"/>
              </a:rPr>
              <a:t>https://www.dartmouth.edu/~library/collprog/cdp/musiccdp.html</a:t>
            </a:r>
            <a:r>
              <a:rPr lang="en-US" sz="2000" dirty="0" smtClean="0"/>
              <a:t> </a:t>
            </a:r>
            <a:endParaRPr lang="en-US" sz="2000" dirty="0"/>
          </a:p>
        </p:txBody>
      </p:sp>
    </p:spTree>
    <p:extLst>
      <p:ext uri="{BB962C8B-B14F-4D97-AF65-F5344CB8AC3E}">
        <p14:creationId xmlns:p14="http://schemas.microsoft.com/office/powerpoint/2010/main" val="26184302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28227"/>
            <a:ext cx="9144000" cy="584775"/>
          </a:xfrm>
          <a:prstGeom prst="rect">
            <a:avLst/>
          </a:prstGeom>
          <a:noFill/>
        </p:spPr>
        <p:txBody>
          <a:bodyPr wrap="square" rtlCol="0">
            <a:spAutoFit/>
          </a:bodyPr>
          <a:lstStyle/>
          <a:p>
            <a:pPr algn="ctr"/>
            <a:r>
              <a:rPr lang="en-US" sz="3200" b="1" dirty="0" smtClean="0">
                <a:solidFill>
                  <a:schemeClr val="tx1">
                    <a:lumMod val="65000"/>
                    <a:lumOff val="35000"/>
                  </a:schemeClr>
                </a:solidFill>
                <a:latin typeface="+mj-lt"/>
              </a:rPr>
              <a:t>Vendors &amp; Orders</a:t>
            </a:r>
            <a:endParaRPr lang="en-US" sz="3200" b="1" dirty="0">
              <a:solidFill>
                <a:schemeClr val="tx1">
                  <a:lumMod val="65000"/>
                  <a:lumOff val="35000"/>
                </a:schemeClr>
              </a:solidFill>
              <a:latin typeface="+mj-lt"/>
            </a:endParaRPr>
          </a:p>
        </p:txBody>
      </p:sp>
      <p:sp>
        <p:nvSpPr>
          <p:cNvPr id="3" name="TextBox 2"/>
          <p:cNvSpPr txBox="1"/>
          <p:nvPr/>
        </p:nvSpPr>
        <p:spPr>
          <a:xfrm>
            <a:off x="0" y="990600"/>
            <a:ext cx="9144000" cy="523220"/>
          </a:xfrm>
          <a:prstGeom prst="rect">
            <a:avLst/>
          </a:prstGeom>
          <a:noFill/>
        </p:spPr>
        <p:txBody>
          <a:bodyPr wrap="square" rtlCol="0">
            <a:spAutoFit/>
          </a:bodyPr>
          <a:lstStyle/>
          <a:p>
            <a:pPr algn="ctr"/>
            <a:r>
              <a:rPr lang="en-US" sz="2800" dirty="0" smtClean="0">
                <a:solidFill>
                  <a:schemeClr val="tx1">
                    <a:lumMod val="65000"/>
                    <a:lumOff val="35000"/>
                  </a:schemeClr>
                </a:solidFill>
              </a:rPr>
              <a:t>Who are they? What are they?</a:t>
            </a:r>
            <a:endParaRPr lang="en-US" sz="2800" dirty="0">
              <a:solidFill>
                <a:schemeClr val="tx1">
                  <a:lumMod val="65000"/>
                  <a:lumOff val="35000"/>
                </a:schemeClr>
              </a:solidFill>
            </a:endParaRPr>
          </a:p>
        </p:txBody>
      </p:sp>
      <p:sp>
        <p:nvSpPr>
          <p:cNvPr id="5" name="TextBox 4"/>
          <p:cNvSpPr txBox="1"/>
          <p:nvPr/>
        </p:nvSpPr>
        <p:spPr>
          <a:xfrm>
            <a:off x="910856" y="1718370"/>
            <a:ext cx="8231372" cy="3539430"/>
          </a:xfrm>
          <a:prstGeom prst="rect">
            <a:avLst/>
          </a:prstGeom>
          <a:noFill/>
        </p:spPr>
        <p:txBody>
          <a:bodyPr wrap="square" numCol="2" rtlCol="0">
            <a:spAutoFit/>
          </a:bodyPr>
          <a:lstStyle/>
          <a:p>
            <a:r>
              <a:rPr lang="en-US" sz="2800" b="1" dirty="0" smtClean="0">
                <a:solidFill>
                  <a:schemeClr val="tx1">
                    <a:lumMod val="65000"/>
                    <a:lumOff val="35000"/>
                  </a:schemeClr>
                </a:solidFill>
              </a:rPr>
              <a:t>Vendors:</a:t>
            </a:r>
          </a:p>
          <a:p>
            <a:pPr marL="457200" indent="-457200">
              <a:buFont typeface="Arial" panose="020B0604020202020204" pitchFamily="34" charset="0"/>
              <a:buChar char="•"/>
            </a:pPr>
            <a:r>
              <a:rPr lang="en-US" sz="2800" dirty="0" smtClean="0">
                <a:solidFill>
                  <a:schemeClr val="tx1">
                    <a:lumMod val="65000"/>
                    <a:lumOff val="35000"/>
                  </a:schemeClr>
                </a:solidFill>
              </a:rPr>
              <a:t>JW Pepper</a:t>
            </a:r>
          </a:p>
          <a:p>
            <a:pPr marL="457200" indent="-457200">
              <a:buFont typeface="Arial" panose="020B0604020202020204" pitchFamily="34" charset="0"/>
              <a:buChar char="•"/>
            </a:pPr>
            <a:r>
              <a:rPr lang="en-US" sz="2800" dirty="0" smtClean="0">
                <a:solidFill>
                  <a:schemeClr val="tx1">
                    <a:lumMod val="65000"/>
                    <a:lumOff val="35000"/>
                  </a:schemeClr>
                </a:solidFill>
              </a:rPr>
              <a:t>Theodore Front</a:t>
            </a:r>
          </a:p>
          <a:p>
            <a:pPr marL="457200" indent="-457200">
              <a:buFont typeface="Arial" panose="020B0604020202020204" pitchFamily="34" charset="0"/>
              <a:buChar char="•"/>
            </a:pPr>
            <a:r>
              <a:rPr lang="en-US" sz="2800" dirty="0" err="1" smtClean="0">
                <a:solidFill>
                  <a:schemeClr val="tx1">
                    <a:lumMod val="65000"/>
                    <a:lumOff val="35000"/>
                  </a:schemeClr>
                </a:solidFill>
              </a:rPr>
              <a:t>Harrassowitz</a:t>
            </a:r>
            <a:endParaRPr lang="en-US" sz="2800" dirty="0" smtClean="0">
              <a:solidFill>
                <a:schemeClr val="tx1">
                  <a:lumMod val="65000"/>
                  <a:lumOff val="35000"/>
                </a:schemeClr>
              </a:solidFill>
            </a:endParaRPr>
          </a:p>
          <a:p>
            <a:pPr marL="457200" indent="-457200">
              <a:buFont typeface="Arial" panose="020B0604020202020204" pitchFamily="34" charset="0"/>
              <a:buChar char="•"/>
            </a:pPr>
            <a:r>
              <a:rPr lang="en-US" sz="2800" dirty="0" err="1" smtClean="0">
                <a:solidFill>
                  <a:schemeClr val="tx1">
                    <a:lumMod val="65000"/>
                    <a:lumOff val="35000"/>
                  </a:schemeClr>
                </a:solidFill>
              </a:rPr>
              <a:t>Puvill</a:t>
            </a:r>
            <a:endParaRPr lang="en-US" sz="2800" dirty="0" smtClean="0">
              <a:solidFill>
                <a:schemeClr val="tx1">
                  <a:lumMod val="65000"/>
                  <a:lumOff val="35000"/>
                </a:schemeClr>
              </a:solidFill>
            </a:endParaRPr>
          </a:p>
          <a:p>
            <a:pPr marL="457200" indent="-457200">
              <a:buFont typeface="Arial" panose="020B0604020202020204" pitchFamily="34" charset="0"/>
              <a:buChar char="•"/>
            </a:pPr>
            <a:endParaRPr lang="en-US" sz="2800" dirty="0">
              <a:solidFill>
                <a:schemeClr val="tx1">
                  <a:lumMod val="65000"/>
                  <a:lumOff val="35000"/>
                </a:schemeClr>
              </a:solidFill>
            </a:endParaRPr>
          </a:p>
          <a:p>
            <a:pPr marL="457200" indent="-457200">
              <a:buFont typeface="Arial" panose="020B0604020202020204" pitchFamily="34" charset="0"/>
              <a:buChar char="•"/>
            </a:pPr>
            <a:endParaRPr lang="en-US" sz="2800" dirty="0" smtClean="0">
              <a:solidFill>
                <a:schemeClr val="tx1">
                  <a:lumMod val="65000"/>
                  <a:lumOff val="35000"/>
                </a:schemeClr>
              </a:solidFill>
            </a:endParaRPr>
          </a:p>
          <a:p>
            <a:pPr marL="457200" indent="-457200">
              <a:buFont typeface="Arial" panose="020B0604020202020204" pitchFamily="34" charset="0"/>
              <a:buChar char="•"/>
            </a:pPr>
            <a:endParaRPr lang="en-US" sz="2800" dirty="0" smtClean="0">
              <a:solidFill>
                <a:schemeClr val="tx1">
                  <a:lumMod val="65000"/>
                  <a:lumOff val="35000"/>
                </a:schemeClr>
              </a:solidFill>
            </a:endParaRPr>
          </a:p>
          <a:p>
            <a:pPr marL="457200" indent="-457200">
              <a:buFont typeface="Arial" panose="020B0604020202020204" pitchFamily="34" charset="0"/>
              <a:buChar char="•"/>
            </a:pPr>
            <a:r>
              <a:rPr lang="en-US" sz="2800" dirty="0" smtClean="0">
                <a:solidFill>
                  <a:schemeClr val="tx1">
                    <a:lumMod val="65000"/>
                    <a:lumOff val="35000"/>
                  </a:schemeClr>
                </a:solidFill>
              </a:rPr>
              <a:t>Music Hunter</a:t>
            </a:r>
          </a:p>
          <a:p>
            <a:pPr marL="457200" indent="-457200">
              <a:buFont typeface="Arial" panose="020B0604020202020204" pitchFamily="34" charset="0"/>
              <a:buChar char="•"/>
            </a:pPr>
            <a:r>
              <a:rPr lang="en-US" sz="2800" dirty="0" smtClean="0">
                <a:solidFill>
                  <a:schemeClr val="tx1">
                    <a:lumMod val="65000"/>
                    <a:lumOff val="35000"/>
                  </a:schemeClr>
                </a:solidFill>
              </a:rPr>
              <a:t>AC/AV Source</a:t>
            </a:r>
          </a:p>
          <a:p>
            <a:pPr marL="457200" indent="-457200">
              <a:buFont typeface="Arial" panose="020B0604020202020204" pitchFamily="34" charset="0"/>
              <a:buChar char="•"/>
            </a:pPr>
            <a:r>
              <a:rPr lang="en-US" sz="2800" dirty="0" err="1" smtClean="0">
                <a:solidFill>
                  <a:schemeClr val="tx1">
                    <a:lumMod val="65000"/>
                    <a:lumOff val="35000"/>
                  </a:schemeClr>
                </a:solidFill>
              </a:rPr>
              <a:t>Theadore</a:t>
            </a:r>
            <a:r>
              <a:rPr lang="en-US" sz="2800" dirty="0" smtClean="0">
                <a:solidFill>
                  <a:schemeClr val="tx1">
                    <a:lumMod val="65000"/>
                    <a:lumOff val="35000"/>
                  </a:schemeClr>
                </a:solidFill>
              </a:rPr>
              <a:t> Front</a:t>
            </a:r>
            <a:endParaRPr lang="en-US" sz="2800" dirty="0">
              <a:solidFill>
                <a:schemeClr val="tx1">
                  <a:lumMod val="65000"/>
                  <a:lumOff val="35000"/>
                </a:schemeClr>
              </a:solidFill>
            </a:endParaRPr>
          </a:p>
        </p:txBody>
      </p:sp>
      <p:sp>
        <p:nvSpPr>
          <p:cNvPr id="6" name="TextBox 5"/>
          <p:cNvSpPr txBox="1"/>
          <p:nvPr/>
        </p:nvSpPr>
        <p:spPr>
          <a:xfrm>
            <a:off x="910856" y="4114800"/>
            <a:ext cx="8231372" cy="1815882"/>
          </a:xfrm>
          <a:prstGeom prst="rect">
            <a:avLst/>
          </a:prstGeom>
          <a:noFill/>
        </p:spPr>
        <p:txBody>
          <a:bodyPr wrap="square" rtlCol="0">
            <a:spAutoFit/>
          </a:bodyPr>
          <a:lstStyle/>
          <a:p>
            <a:r>
              <a:rPr lang="en-US" sz="2800" b="1" dirty="0" smtClean="0">
                <a:solidFill>
                  <a:schemeClr val="tx1">
                    <a:lumMod val="65000"/>
                    <a:lumOff val="35000"/>
                  </a:schemeClr>
                </a:solidFill>
              </a:rPr>
              <a:t>Order Types:</a:t>
            </a:r>
          </a:p>
          <a:p>
            <a:pPr marL="457200" indent="-457200">
              <a:buFont typeface="Arial" panose="020B0604020202020204" pitchFamily="34" charset="0"/>
              <a:buChar char="•"/>
            </a:pPr>
            <a:r>
              <a:rPr lang="en-US" sz="2800" dirty="0" smtClean="0">
                <a:solidFill>
                  <a:schemeClr val="tx1">
                    <a:lumMod val="65000"/>
                    <a:lumOff val="35000"/>
                  </a:schemeClr>
                </a:solidFill>
              </a:rPr>
              <a:t>Firm Orders</a:t>
            </a:r>
          </a:p>
          <a:p>
            <a:pPr marL="457200" indent="-457200">
              <a:buFont typeface="Arial" panose="020B0604020202020204" pitchFamily="34" charset="0"/>
              <a:buChar char="•"/>
            </a:pPr>
            <a:r>
              <a:rPr lang="en-US" sz="2800" dirty="0" smtClean="0">
                <a:solidFill>
                  <a:schemeClr val="tx1">
                    <a:lumMod val="65000"/>
                    <a:lumOff val="35000"/>
                  </a:schemeClr>
                </a:solidFill>
              </a:rPr>
              <a:t>Standing Orders</a:t>
            </a:r>
          </a:p>
          <a:p>
            <a:pPr marL="457200" indent="-457200">
              <a:buFont typeface="Arial" panose="020B0604020202020204" pitchFamily="34" charset="0"/>
              <a:buChar char="•"/>
            </a:pPr>
            <a:r>
              <a:rPr lang="en-US" sz="2800" dirty="0" smtClean="0">
                <a:solidFill>
                  <a:schemeClr val="tx1">
                    <a:lumMod val="65000"/>
                    <a:lumOff val="35000"/>
                  </a:schemeClr>
                </a:solidFill>
              </a:rPr>
              <a:t>Approval Plans</a:t>
            </a:r>
          </a:p>
        </p:txBody>
      </p:sp>
    </p:spTree>
    <p:extLst>
      <p:ext uri="{BB962C8B-B14F-4D97-AF65-F5344CB8AC3E}">
        <p14:creationId xmlns:p14="http://schemas.microsoft.com/office/powerpoint/2010/main" val="10041092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28227"/>
            <a:ext cx="9144000" cy="584775"/>
          </a:xfrm>
          <a:prstGeom prst="rect">
            <a:avLst/>
          </a:prstGeom>
          <a:noFill/>
        </p:spPr>
        <p:txBody>
          <a:bodyPr wrap="square" rtlCol="0">
            <a:spAutoFit/>
          </a:bodyPr>
          <a:lstStyle/>
          <a:p>
            <a:pPr algn="ctr"/>
            <a:r>
              <a:rPr lang="en-US" sz="3200" b="1" dirty="0" smtClean="0">
                <a:solidFill>
                  <a:schemeClr val="tx1">
                    <a:lumMod val="65000"/>
                    <a:lumOff val="35000"/>
                  </a:schemeClr>
                </a:solidFill>
                <a:latin typeface="+mj-lt"/>
              </a:rPr>
              <a:t>Orders</a:t>
            </a:r>
            <a:endParaRPr lang="en-US" sz="3200" b="1" dirty="0">
              <a:solidFill>
                <a:schemeClr val="tx1">
                  <a:lumMod val="65000"/>
                  <a:lumOff val="35000"/>
                </a:schemeClr>
              </a:solidFill>
              <a:latin typeface="+mj-lt"/>
            </a:endParaRPr>
          </a:p>
        </p:txBody>
      </p:sp>
      <p:sp>
        <p:nvSpPr>
          <p:cNvPr id="3" name="TextBox 2"/>
          <p:cNvSpPr txBox="1"/>
          <p:nvPr/>
        </p:nvSpPr>
        <p:spPr>
          <a:xfrm>
            <a:off x="0" y="990600"/>
            <a:ext cx="9144000" cy="523220"/>
          </a:xfrm>
          <a:prstGeom prst="rect">
            <a:avLst/>
          </a:prstGeom>
          <a:noFill/>
        </p:spPr>
        <p:txBody>
          <a:bodyPr wrap="square" rtlCol="0">
            <a:spAutoFit/>
          </a:bodyPr>
          <a:lstStyle/>
          <a:p>
            <a:pPr algn="ctr"/>
            <a:r>
              <a:rPr lang="en-US" sz="2800" dirty="0" smtClean="0">
                <a:solidFill>
                  <a:schemeClr val="tx1">
                    <a:lumMod val="65000"/>
                    <a:lumOff val="35000"/>
                  </a:schemeClr>
                </a:solidFill>
              </a:rPr>
              <a:t>Firm Orders</a:t>
            </a:r>
            <a:endParaRPr lang="en-US" sz="2800" dirty="0">
              <a:solidFill>
                <a:schemeClr val="tx1">
                  <a:lumMod val="65000"/>
                  <a:lumOff val="35000"/>
                </a:schemeClr>
              </a:solidFill>
            </a:endParaRPr>
          </a:p>
        </p:txBody>
      </p:sp>
      <p:sp>
        <p:nvSpPr>
          <p:cNvPr id="4" name="Rectangle 3"/>
          <p:cNvSpPr/>
          <p:nvPr/>
        </p:nvSpPr>
        <p:spPr>
          <a:xfrm>
            <a:off x="571500" y="1886634"/>
            <a:ext cx="8001000" cy="1815882"/>
          </a:xfrm>
          <a:prstGeom prst="rect">
            <a:avLst/>
          </a:prstGeom>
        </p:spPr>
        <p:txBody>
          <a:bodyPr wrap="square">
            <a:spAutoFit/>
          </a:bodyPr>
          <a:lstStyle/>
          <a:p>
            <a:r>
              <a:rPr lang="en-US" sz="2800" dirty="0" smtClean="0"/>
              <a:t>An order of a specific title in a specific format intentionally placed by a collection developer (or an acquisitions member on behalf of the collection developer) with a specified vendor. </a:t>
            </a:r>
            <a:endParaRPr lang="en-US" sz="2800" dirty="0"/>
          </a:p>
        </p:txBody>
      </p:sp>
      <p:sp>
        <p:nvSpPr>
          <p:cNvPr id="5" name="TextBox 4"/>
          <p:cNvSpPr txBox="1"/>
          <p:nvPr/>
        </p:nvSpPr>
        <p:spPr>
          <a:xfrm>
            <a:off x="533400" y="4343400"/>
            <a:ext cx="6896100" cy="954107"/>
          </a:xfrm>
          <a:prstGeom prst="rect">
            <a:avLst/>
          </a:prstGeom>
          <a:noFill/>
        </p:spPr>
        <p:txBody>
          <a:bodyPr wrap="square" rtlCol="0">
            <a:spAutoFit/>
          </a:bodyPr>
          <a:lstStyle/>
          <a:p>
            <a:r>
              <a:rPr lang="en-US" sz="2800" dirty="0" smtClean="0"/>
              <a:t>Alt text = discretionary spending/buying</a:t>
            </a:r>
          </a:p>
          <a:p>
            <a:r>
              <a:rPr lang="en-US" sz="2800" dirty="0" smtClean="0"/>
              <a:t>Alt text = micro-purchasing</a:t>
            </a:r>
            <a:endParaRPr lang="en-US" sz="2800" dirty="0"/>
          </a:p>
        </p:txBody>
      </p:sp>
    </p:spTree>
    <p:extLst>
      <p:ext uri="{BB962C8B-B14F-4D97-AF65-F5344CB8AC3E}">
        <p14:creationId xmlns:p14="http://schemas.microsoft.com/office/powerpoint/2010/main" val="30399928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1693</TotalTime>
  <Words>3793</Words>
  <Application>Microsoft Office PowerPoint</Application>
  <PresentationFormat>On-screen Show (4:3)</PresentationFormat>
  <Paragraphs>364</Paragraphs>
  <Slides>30</Slides>
  <Notes>24</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Collection Development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hooper</dc:creator>
  <cp:lastModifiedBy>lisa hooper</cp:lastModifiedBy>
  <cp:revision>47</cp:revision>
  <dcterms:created xsi:type="dcterms:W3CDTF">2016-10-15T18:06:45Z</dcterms:created>
  <dcterms:modified xsi:type="dcterms:W3CDTF">2016-10-26T02:17:09Z</dcterms:modified>
</cp:coreProperties>
</file>